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3" r:id="rId17"/>
    <p:sldId id="272" r:id="rId18"/>
    <p:sldId id="274" r:id="rId19"/>
    <p:sldId id="26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smtClean="0"/>
              <a:t>Fare clic per modificare lo stile del titolo</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8C79C5D-2A6F-F04D-97DA-BEF2467B64E4}" type="datetimeFigureOut">
              <a:rPr lang="en-US" dirty="0"/>
              <a:pPr/>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8DFA1846-DA80-1C48-A609-854EA85C59AD}" type="datetimeFigureOut">
              <a:rPr lang="en-US" dirty="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smtClean="0"/>
              <a:t>Fare clic per modificare lo stile del titolo</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smtClean="0"/>
              <a:t>Fare clic per modificare stili del testo dello schema</a:t>
            </a:r>
          </a:p>
        </p:txBody>
      </p:sp>
      <p:sp>
        <p:nvSpPr>
          <p:cNvPr id="2" name="Date Placeholder 1"/>
          <p:cNvSpPr>
            <a:spLocks noGrp="1"/>
          </p:cNvSpPr>
          <p:nvPr>
            <p:ph type="dt" sz="half" idx="10"/>
          </p:nvPr>
        </p:nvSpPr>
        <p:spPr/>
        <p:txBody>
          <a:bodyPr/>
          <a:lstStyle/>
          <a:p>
            <a:fld id="{FBF54567-0DE4-3F47-BF90-CB84690072F9}" type="datetimeFigureOut">
              <a:rPr lang="en-US" dirty="0"/>
              <a:pPr/>
              <a:t>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8DFA1846-DA80-1C48-A609-854EA85C59AD}" type="datetimeFigureOut">
              <a:rPr lang="en-US" dirty="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smtClean="0"/>
              <a:t>Fare clic per modificare lo stile del titolo</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D0DF5E60-9974-AC48-9591-99C2BB44B7CF}" type="datetimeFigureOut">
              <a:rPr lang="en-US" dirty="0"/>
              <a:pPr/>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smtClean="0"/>
              <a:t>Fare clic per modificare lo stile del titolo</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1/15/2016</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1/15/2016</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 Pagine Web.</a:t>
            </a:r>
            <a:endParaRPr lang="it-IT" dirty="0"/>
          </a:p>
        </p:txBody>
      </p:sp>
    </p:spTree>
    <p:extLst>
      <p:ext uri="{BB962C8B-B14F-4D97-AF65-F5344CB8AC3E}">
        <p14:creationId xmlns:p14="http://schemas.microsoft.com/office/powerpoint/2010/main" xmlns="" val="1292287963"/>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Prestashop</a:t>
            </a:r>
            <a:endParaRPr lang="it-IT" dirty="0"/>
          </a:p>
        </p:txBody>
      </p:sp>
      <p:sp>
        <p:nvSpPr>
          <p:cNvPr id="3" name="Segnaposto contenuto 2"/>
          <p:cNvSpPr>
            <a:spLocks noGrp="1"/>
          </p:cNvSpPr>
          <p:nvPr>
            <p:ph idx="1"/>
          </p:nvPr>
        </p:nvSpPr>
        <p:spPr/>
        <p:txBody>
          <a:bodyPr>
            <a:normAutofit/>
          </a:bodyPr>
          <a:lstStyle/>
          <a:p>
            <a:r>
              <a:rPr lang="it-IT" dirty="0" smtClean="0"/>
              <a:t>Dopo aver </a:t>
            </a:r>
            <a:r>
              <a:rPr lang="it-IT" dirty="0" smtClean="0"/>
              <a:t> attivato un dominio</a:t>
            </a:r>
            <a:r>
              <a:rPr lang="it-IT" dirty="0" smtClean="0"/>
              <a:t>, </a:t>
            </a:r>
            <a:r>
              <a:rPr lang="it-IT" dirty="0" smtClean="0"/>
              <a:t>si procede all’attivazione </a:t>
            </a:r>
            <a:r>
              <a:rPr lang="it-IT" dirty="0" smtClean="0"/>
              <a:t>e </a:t>
            </a:r>
            <a:r>
              <a:rPr lang="it-IT" dirty="0" smtClean="0"/>
              <a:t>alla </a:t>
            </a:r>
            <a:r>
              <a:rPr lang="it-IT" dirty="0" smtClean="0"/>
              <a:t>configurazione di un vero e proprio negozio online. </a:t>
            </a:r>
          </a:p>
          <a:p>
            <a:r>
              <a:rPr lang="it-IT" dirty="0" smtClean="0"/>
              <a:t>Prima di procedere con l’installazione è necessario scaricare l’ultima versione stabile del CMS. </a:t>
            </a:r>
            <a:endParaRPr lang="it-IT" dirty="0" smtClean="0"/>
          </a:p>
          <a:p>
            <a:r>
              <a:rPr lang="it-IT" dirty="0" smtClean="0"/>
              <a:t>A questo </a:t>
            </a:r>
            <a:r>
              <a:rPr lang="it-IT" dirty="0" smtClean="0"/>
              <a:t>punto bisogna trasferire </a:t>
            </a:r>
            <a:r>
              <a:rPr lang="it-IT" dirty="0" smtClean="0"/>
              <a:t>i file dal computer locale al </a:t>
            </a:r>
            <a:r>
              <a:rPr lang="it-IT" dirty="0" err="1" smtClean="0"/>
              <a:t>Web-host</a:t>
            </a:r>
            <a:r>
              <a:rPr lang="it-IT" dirty="0" smtClean="0"/>
              <a:t>. </a:t>
            </a:r>
            <a:r>
              <a:rPr lang="it-IT" dirty="0" smtClean="0"/>
              <a:t>Utilizzando un  </a:t>
            </a:r>
            <a:r>
              <a:rPr lang="it-IT" dirty="0" smtClean="0"/>
              <a:t>client FTP </a:t>
            </a:r>
            <a:r>
              <a:rPr lang="it-IT" dirty="0" smtClean="0"/>
              <a:t>(es. </a:t>
            </a:r>
            <a:r>
              <a:rPr lang="it-IT" b="1" dirty="0" err="1" smtClean="0"/>
              <a:t>FileZilla</a:t>
            </a:r>
            <a:r>
              <a:rPr lang="it-IT" b="1" dirty="0" smtClean="0"/>
              <a:t>) </a:t>
            </a:r>
            <a:r>
              <a:rPr lang="it-IT" dirty="0" smtClean="0"/>
              <a:t> </a:t>
            </a:r>
            <a:r>
              <a:rPr lang="it-IT" dirty="0" smtClean="0"/>
              <a:t>che consenta di </a:t>
            </a:r>
            <a:r>
              <a:rPr lang="it-IT" dirty="0" smtClean="0"/>
              <a:t>caricare o scaricare file su un server. </a:t>
            </a:r>
          </a:p>
          <a:p>
            <a:r>
              <a:rPr lang="it-IT" dirty="0" smtClean="0"/>
              <a:t>La connessione al server necessita di tre parametri fondamentali che sono stati forniti dal provider del servizio hosting in fase di registrazione: </a:t>
            </a:r>
            <a:r>
              <a:rPr lang="it-IT" b="1" dirty="0" err="1" smtClean="0"/>
              <a:t>hostname</a:t>
            </a:r>
            <a:r>
              <a:rPr lang="it-IT" dirty="0" smtClean="0"/>
              <a:t> o</a:t>
            </a:r>
            <a:r>
              <a:rPr lang="it-IT" b="1" dirty="0" smtClean="0"/>
              <a:t> indirizzo IP</a:t>
            </a:r>
            <a:r>
              <a:rPr lang="it-IT" dirty="0" smtClean="0"/>
              <a:t>, </a:t>
            </a:r>
            <a:r>
              <a:rPr lang="it-IT" b="1" dirty="0" smtClean="0"/>
              <a:t>username</a:t>
            </a:r>
            <a:r>
              <a:rPr lang="it-IT" dirty="0" smtClean="0"/>
              <a:t> e </a:t>
            </a:r>
            <a:r>
              <a:rPr lang="it-IT" b="1" dirty="0" smtClean="0"/>
              <a:t>password</a:t>
            </a:r>
            <a:r>
              <a:rPr lang="it-IT" dirty="0" smtClean="0"/>
              <a:t> </a:t>
            </a:r>
            <a:r>
              <a:rPr lang="it-IT" dirty="0" smtClean="0"/>
              <a:t>e di </a:t>
            </a:r>
            <a:r>
              <a:rPr lang="it-IT" dirty="0" smtClean="0"/>
              <a:t>un quarto campo che specifica la</a:t>
            </a:r>
            <a:r>
              <a:rPr lang="it-IT" b="1" dirty="0" smtClean="0"/>
              <a:t> Porta del server </a:t>
            </a:r>
            <a:r>
              <a:rPr lang="it-IT" b="1" dirty="0" smtClean="0"/>
              <a:t>FTP (default 21).</a:t>
            </a:r>
            <a:endParaRPr lang="it-IT" dirty="0" smtClean="0"/>
          </a:p>
          <a:p>
            <a:endParaRPr lang="it-IT" dirty="0" smtClean="0"/>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DB del negozio</a:t>
            </a:r>
            <a:endParaRPr lang="it-IT" dirty="0"/>
          </a:p>
        </p:txBody>
      </p:sp>
      <p:sp>
        <p:nvSpPr>
          <p:cNvPr id="3" name="Segnaposto contenuto 2"/>
          <p:cNvSpPr>
            <a:spLocks noGrp="1"/>
          </p:cNvSpPr>
          <p:nvPr>
            <p:ph idx="1"/>
          </p:nvPr>
        </p:nvSpPr>
        <p:spPr/>
        <p:txBody>
          <a:bodyPr/>
          <a:lstStyle/>
          <a:p>
            <a:r>
              <a:rPr lang="it-IT" dirty="0" smtClean="0"/>
              <a:t>Prima di passare all’installazione vera e propria di </a:t>
            </a:r>
            <a:r>
              <a:rPr lang="it-IT" dirty="0" err="1" smtClean="0"/>
              <a:t>Prestashop</a:t>
            </a:r>
            <a:r>
              <a:rPr lang="it-IT" dirty="0" smtClean="0"/>
              <a:t>, dobbiamo creare un nuovo database da associare al negozio online. Anticipare questo passaggio è importante, in quanto, durante la fase di installazione ci verranno richiesti i parametri di accesso al DB.</a:t>
            </a:r>
          </a:p>
          <a:p>
            <a:r>
              <a:rPr lang="it-IT" dirty="0" smtClean="0"/>
              <a:t>Colleghiamoci quindi al database tramite </a:t>
            </a:r>
            <a:r>
              <a:rPr lang="it-IT" b="1" dirty="0" err="1" smtClean="0"/>
              <a:t>phpMyAdmin</a:t>
            </a:r>
            <a:r>
              <a:rPr lang="it-IT" dirty="0" smtClean="0"/>
              <a:t>, con le credenziali forniteci dal provider in fase di registrazione. </a:t>
            </a:r>
            <a:r>
              <a:rPr lang="it-IT" dirty="0" smtClean="0"/>
              <a:t>Una </a:t>
            </a:r>
            <a:r>
              <a:rPr lang="it-IT" dirty="0" smtClean="0"/>
              <a:t>volta all’interno del servizio portiamoci nella scheda </a:t>
            </a:r>
            <a:r>
              <a:rPr lang="it-IT" b="1" dirty="0" smtClean="0"/>
              <a:t>Database</a:t>
            </a:r>
            <a:r>
              <a:rPr lang="it-IT" dirty="0" smtClean="0"/>
              <a:t> </a:t>
            </a:r>
            <a:r>
              <a:rPr lang="it-IT" dirty="0" smtClean="0"/>
              <a:t>e inseriamo </a:t>
            </a:r>
            <a:r>
              <a:rPr lang="it-IT" dirty="0" smtClean="0"/>
              <a:t>il nome che intendiamo associare al nuovo </a:t>
            </a:r>
            <a:r>
              <a:rPr lang="it-IT" dirty="0" smtClean="0"/>
              <a:t>DB</a:t>
            </a:r>
          </a:p>
          <a:p>
            <a:r>
              <a:rPr lang="it-IT" dirty="0" smtClean="0"/>
              <a:t>A questo punto siamo pronti per procedere con l’installazione di </a:t>
            </a:r>
            <a:r>
              <a:rPr lang="it-IT" dirty="0" err="1" smtClean="0"/>
              <a:t>Prestashop</a:t>
            </a:r>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back office</a:t>
            </a:r>
            <a:endParaRPr lang="it-IT" dirty="0"/>
          </a:p>
        </p:txBody>
      </p:sp>
      <p:sp>
        <p:nvSpPr>
          <p:cNvPr id="3" name="Segnaposto contenuto 2"/>
          <p:cNvSpPr>
            <a:spLocks noGrp="1"/>
          </p:cNvSpPr>
          <p:nvPr>
            <p:ph idx="1"/>
          </p:nvPr>
        </p:nvSpPr>
        <p:spPr/>
        <p:txBody>
          <a:bodyPr/>
          <a:lstStyle/>
          <a:p>
            <a:r>
              <a:rPr lang="it-IT" dirty="0" smtClean="0"/>
              <a:t>pannello di </a:t>
            </a:r>
            <a:r>
              <a:rPr lang="it-IT" dirty="0" smtClean="0"/>
              <a:t>controllo: </a:t>
            </a:r>
          </a:p>
          <a:p>
            <a:pPr lvl="1"/>
            <a:r>
              <a:rPr lang="it-IT" dirty="0" smtClean="0"/>
              <a:t>Si tratta del pannello amministrativo del sistema che, in un’interfaccia semplice e intuitiva, racchiude tutte le funzionalità messe a disposizione da </a:t>
            </a:r>
            <a:r>
              <a:rPr lang="it-IT" dirty="0" err="1" smtClean="0"/>
              <a:t>PrestaShop</a:t>
            </a:r>
            <a:r>
              <a:rPr lang="it-IT" dirty="0" smtClean="0"/>
              <a:t> per la gestione del portale. Non solo, dunque, applicazioni per la creazione e la manutenzione del sito, ma anche moduli per la gestione dei prodotti, degli ordini, delle vendite e delle </a:t>
            </a:r>
            <a:r>
              <a:rPr lang="it-IT" dirty="0" smtClean="0"/>
              <a:t>spedizioni</a:t>
            </a:r>
          </a:p>
          <a:p>
            <a:pPr lvl="1"/>
            <a:r>
              <a:rPr lang="it-IT" dirty="0" smtClean="0"/>
              <a:t>Al back office potranno avere accesso solo ed esclusivamente gli amministratori del sistema, nonché i vari attori che prenderanno parte al processo di vendita. Quest’ultimi dovranno essere forniti di </a:t>
            </a:r>
            <a:r>
              <a:rPr lang="it-IT" b="1" dirty="0" smtClean="0"/>
              <a:t>nome utente</a:t>
            </a:r>
            <a:r>
              <a:rPr lang="it-IT" dirty="0" smtClean="0"/>
              <a:t> e </a:t>
            </a:r>
            <a:r>
              <a:rPr lang="it-IT" b="1" dirty="0" smtClean="0"/>
              <a:t>password</a:t>
            </a:r>
            <a:r>
              <a:rPr lang="it-IT" dirty="0" smtClean="0"/>
              <a:t> e il loro account dovrà essere attivato direttamente dall’amministratore del portale, che, in funzione della figura ricoperta, assocerà ad essi il profilo dovuto, rispettando i </a:t>
            </a:r>
            <a:r>
              <a:rPr lang="it-IT" dirty="0" err="1" smtClean="0"/>
              <a:t>grant</a:t>
            </a:r>
            <a:r>
              <a:rPr lang="it-IT" dirty="0" smtClean="0"/>
              <a:t> di accesso al sistema.</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front-office</a:t>
            </a:r>
            <a:endParaRPr lang="it-IT" dirty="0"/>
          </a:p>
        </p:txBody>
      </p:sp>
      <p:sp>
        <p:nvSpPr>
          <p:cNvPr id="3" name="Segnaposto contenuto 2"/>
          <p:cNvSpPr>
            <a:spLocks noGrp="1"/>
          </p:cNvSpPr>
          <p:nvPr>
            <p:ph idx="1"/>
          </p:nvPr>
        </p:nvSpPr>
        <p:spPr/>
        <p:txBody>
          <a:bodyPr/>
          <a:lstStyle/>
          <a:p>
            <a:r>
              <a:rPr lang="it-IT" dirty="0" smtClean="0"/>
              <a:t>Gli utenti, siano essi visitatori o acquirenti, avranno accesso solo ed esclusivamente alla parte del sito che va sotto il nome di </a:t>
            </a:r>
            <a:r>
              <a:rPr lang="it-IT" b="1" dirty="0" err="1" smtClean="0"/>
              <a:t>front-office</a:t>
            </a:r>
            <a:r>
              <a:rPr lang="it-IT" dirty="0" smtClean="0"/>
              <a:t>. </a:t>
            </a:r>
            <a:endParaRPr lang="it-IT" dirty="0" smtClean="0"/>
          </a:p>
          <a:p>
            <a:r>
              <a:rPr lang="it-IT" dirty="0" smtClean="0"/>
              <a:t>Si </a:t>
            </a:r>
            <a:r>
              <a:rPr lang="it-IT" dirty="0" smtClean="0"/>
              <a:t>tratta della struttura Web che consente l’interazione con gli utenti, meglio intesa come l’insieme delle pagine che compongono il sito Internet (Home, Chi siamo, Scheda prodotto, </a:t>
            </a:r>
            <a:r>
              <a:rPr lang="it-IT" dirty="0" err="1" smtClean="0"/>
              <a:t>Form</a:t>
            </a:r>
            <a:r>
              <a:rPr lang="it-IT" dirty="0" smtClean="0"/>
              <a:t> di registrazione,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sito</a:t>
            </a:r>
            <a:endParaRPr lang="it-IT" dirty="0"/>
          </a:p>
        </p:txBody>
      </p:sp>
      <p:sp>
        <p:nvSpPr>
          <p:cNvPr id="3" name="Segnaposto contenuto 2"/>
          <p:cNvSpPr>
            <a:spLocks noGrp="1"/>
          </p:cNvSpPr>
          <p:nvPr>
            <p:ph idx="1"/>
          </p:nvPr>
        </p:nvSpPr>
        <p:spPr/>
        <p:txBody>
          <a:bodyPr/>
          <a:lstStyle/>
          <a:p>
            <a:r>
              <a:rPr lang="it-IT" dirty="0" smtClean="0"/>
              <a:t>È </a:t>
            </a:r>
            <a:r>
              <a:rPr lang="it-IT" dirty="0" smtClean="0"/>
              <a:t>necessario</a:t>
            </a:r>
            <a:r>
              <a:rPr lang="it-IT" dirty="0" smtClean="0"/>
              <a:t> </a:t>
            </a:r>
            <a:r>
              <a:rPr lang="it-IT" dirty="0" smtClean="0"/>
              <a:t>ora agire </a:t>
            </a:r>
            <a:r>
              <a:rPr lang="it-IT" dirty="0" smtClean="0"/>
              <a:t>sul CMS per cambiare non soltanto l’aspetto esteriore (in gergo il </a:t>
            </a:r>
            <a:r>
              <a:rPr lang="it-IT" b="1" dirty="0" err="1" smtClean="0"/>
              <a:t>template</a:t>
            </a:r>
            <a:r>
              <a:rPr lang="it-IT" dirty="0" smtClean="0"/>
              <a:t>) del sito, ma anche e soprattutto i suoi contenuti. Bisognerà inserire, infatti, i propri prodotti, le proprie </a:t>
            </a:r>
            <a:r>
              <a:rPr lang="it-IT" dirty="0" smtClean="0"/>
              <a:t>informazioni</a:t>
            </a:r>
            <a:r>
              <a:rPr lang="it-IT" dirty="0" smtClean="0"/>
              <a:t>, i propri contatti, il proprio logo e così via</a:t>
            </a:r>
            <a:r>
              <a:rPr lang="it-IT" dirty="0" smtClean="0"/>
              <a:t>.</a:t>
            </a:r>
          </a:p>
          <a:p>
            <a:r>
              <a:rPr lang="it-IT" dirty="0" smtClean="0"/>
              <a:t>Durante questa</a:t>
            </a:r>
            <a:r>
              <a:rPr lang="it-IT" b="1" dirty="0" smtClean="0"/>
              <a:t> fase di configurazione</a:t>
            </a:r>
            <a:r>
              <a:rPr lang="it-IT" dirty="0" smtClean="0"/>
              <a:t> è bene mantenere il sito offline: alcuni utenti potrebbero, infatti, visualizzare un prodotto Web non finito o del tutto errato</a:t>
            </a:r>
            <a:r>
              <a:rPr lang="it-IT" dirty="0" smtClean="0"/>
              <a:t>.</a:t>
            </a:r>
          </a:p>
          <a:p>
            <a:r>
              <a:rPr lang="it-IT" dirty="0" smtClean="0"/>
              <a:t>installare un nuovo tema </a:t>
            </a:r>
            <a:r>
              <a:rPr lang="it-IT" dirty="0" smtClean="0"/>
              <a:t>e cambiare </a:t>
            </a:r>
            <a:r>
              <a:rPr lang="it-IT" dirty="0" smtClean="0"/>
              <a:t>l'aspetto visivo del nostro sito. La chiave del successo risiede in una grafica accattivante, ma allo stesso semplice da utilizzare</a:t>
            </a:r>
            <a:r>
              <a:rPr lang="it-IT" dirty="0" smtClean="0"/>
              <a:t>.</a:t>
            </a:r>
          </a:p>
          <a:p>
            <a:r>
              <a:rPr lang="it-IT" dirty="0" smtClean="0"/>
              <a:t>Nella Rete sono disponibili tantissimi temi per </a:t>
            </a:r>
            <a:r>
              <a:rPr lang="it-IT" dirty="0" err="1" smtClean="0"/>
              <a:t>PrestaShop</a:t>
            </a:r>
            <a:r>
              <a:rPr lang="it-IT" dirty="0" smtClean="0"/>
              <a:t>, tutti</a:t>
            </a:r>
            <a:r>
              <a:rPr lang="it-IT" b="1" dirty="0" smtClean="0"/>
              <a:t> pronti all’uso</a:t>
            </a:r>
            <a:endParaRPr lang="it-IT" dirty="0" smtClean="0"/>
          </a:p>
          <a:p>
            <a:pPr>
              <a:buNone/>
            </a:pP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sito</a:t>
            </a:r>
            <a:endParaRPr lang="it-IT" dirty="0"/>
          </a:p>
        </p:txBody>
      </p:sp>
      <p:sp>
        <p:nvSpPr>
          <p:cNvPr id="3" name="Segnaposto contenuto 2"/>
          <p:cNvSpPr>
            <a:spLocks noGrp="1"/>
          </p:cNvSpPr>
          <p:nvPr>
            <p:ph idx="1"/>
          </p:nvPr>
        </p:nvSpPr>
        <p:spPr/>
        <p:txBody>
          <a:bodyPr/>
          <a:lstStyle/>
          <a:p>
            <a:endParaRPr lang="it-IT" b="1" dirty="0" smtClean="0"/>
          </a:p>
          <a:p>
            <a:r>
              <a:rPr lang="it-IT" dirty="0" smtClean="0"/>
              <a:t>Implementare </a:t>
            </a:r>
            <a:r>
              <a:rPr lang="it-IT" dirty="0" smtClean="0"/>
              <a:t>delle </a:t>
            </a:r>
            <a:r>
              <a:rPr lang="it-IT" b="1" dirty="0" smtClean="0"/>
              <a:t>pagine statiche </a:t>
            </a:r>
            <a:r>
              <a:rPr lang="it-IT" b="1" dirty="0" smtClean="0"/>
              <a:t>:</a:t>
            </a:r>
          </a:p>
          <a:p>
            <a:pPr lvl="1"/>
            <a:r>
              <a:rPr lang="it-IT" b="1" dirty="0" smtClean="0"/>
              <a:t>Dopo </a:t>
            </a:r>
            <a:r>
              <a:rPr lang="it-IT" b="1" dirty="0" smtClean="0"/>
              <a:t>aver modificato l'aspetto grafico del portale, proseguiamo popolando il sito con alcune pagine principali che riguardano l' attività di vendita: chi siamo, note legali, condizioni d'uso e Privacy </a:t>
            </a:r>
            <a:r>
              <a:rPr lang="it-IT" b="1" dirty="0" smtClean="0"/>
              <a:t>Policy</a:t>
            </a:r>
          </a:p>
          <a:p>
            <a:pPr lvl="1"/>
            <a:r>
              <a:rPr lang="it-IT" dirty="0" smtClean="0"/>
              <a:t>Ad ogni pagina è possibile associare una </a:t>
            </a:r>
            <a:r>
              <a:rPr lang="it-IT" dirty="0" smtClean="0"/>
              <a:t>categoria</a:t>
            </a:r>
          </a:p>
          <a:p>
            <a:r>
              <a:rPr lang="it-IT" b="1" dirty="0" smtClean="0"/>
              <a:t>La grande flessibilità di </a:t>
            </a:r>
            <a:r>
              <a:rPr lang="it-IT" b="1" dirty="0" err="1" smtClean="0"/>
              <a:t>PrestaShop</a:t>
            </a:r>
            <a:r>
              <a:rPr lang="it-IT" b="1" dirty="0" smtClean="0"/>
              <a:t> ruota intorno ai moduli. Si tratta di piccoli programmi che consentono di sfruttare le funzionalità del software in maniera semplice e intuitiva.</a:t>
            </a:r>
          </a:p>
          <a:p>
            <a:endParaRPr lang="it-IT" b="1" dirty="0" smtClean="0"/>
          </a:p>
          <a:p>
            <a:endParaRPr lang="it-IT" b="1"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Struttura delle pagine</a:t>
            </a:r>
            <a:endParaRPr lang="it-IT" dirty="0"/>
          </a:p>
        </p:txBody>
      </p:sp>
      <p:sp>
        <p:nvSpPr>
          <p:cNvPr id="3" name="Segnaposto contenuto 2"/>
          <p:cNvSpPr>
            <a:spLocks noGrp="1"/>
          </p:cNvSpPr>
          <p:nvPr>
            <p:ph idx="1"/>
          </p:nvPr>
        </p:nvSpPr>
        <p:spPr/>
        <p:txBody>
          <a:bodyPr/>
          <a:lstStyle/>
          <a:p>
            <a:r>
              <a:rPr lang="it-IT" dirty="0" smtClean="0"/>
              <a:t>In linea di massima la maggior parte dei temi è costituita dai blocchi quali:</a:t>
            </a:r>
          </a:p>
          <a:p>
            <a:r>
              <a:rPr lang="it-IT" dirty="0" smtClean="0"/>
              <a:t>l’</a:t>
            </a:r>
            <a:r>
              <a:rPr lang="it-IT" b="1" dirty="0" err="1" smtClean="0"/>
              <a:t>header</a:t>
            </a:r>
            <a:r>
              <a:rPr lang="it-IT" dirty="0" smtClean="0"/>
              <a:t>, il blocco superiore di ogni pagina che contiene generalmente il menu principale e uno </a:t>
            </a:r>
            <a:r>
              <a:rPr lang="it-IT" dirty="0" err="1" smtClean="0"/>
              <a:t>slider</a:t>
            </a:r>
            <a:r>
              <a:rPr lang="it-IT" dirty="0" smtClean="0"/>
              <a:t> di immagini (o una immagine fissa);</a:t>
            </a:r>
          </a:p>
          <a:p>
            <a:r>
              <a:rPr lang="it-IT" dirty="0" smtClean="0"/>
              <a:t>il </a:t>
            </a:r>
            <a:r>
              <a:rPr lang="it-IT" b="1" dirty="0" err="1" smtClean="0"/>
              <a:t>content</a:t>
            </a:r>
            <a:r>
              <a:rPr lang="it-IT" dirty="0" smtClean="0"/>
              <a:t>, la parte centrale della pagina che contiene articoli e descrizioni prodotti;</a:t>
            </a:r>
          </a:p>
          <a:p>
            <a:r>
              <a:rPr lang="it-IT" dirty="0" smtClean="0"/>
              <a:t>la </a:t>
            </a:r>
            <a:r>
              <a:rPr lang="it-IT" b="1" dirty="0" err="1" smtClean="0"/>
              <a:t>column</a:t>
            </a:r>
            <a:r>
              <a:rPr lang="it-IT" b="1" dirty="0" smtClean="0"/>
              <a:t> </a:t>
            </a:r>
            <a:r>
              <a:rPr lang="it-IT" b="1" dirty="0" err="1" smtClean="0"/>
              <a:t>left</a:t>
            </a:r>
            <a:r>
              <a:rPr lang="it-IT" dirty="0" smtClean="0"/>
              <a:t> e la </a:t>
            </a:r>
            <a:r>
              <a:rPr lang="it-IT" b="1" dirty="0" err="1" smtClean="0"/>
              <a:t>column</a:t>
            </a:r>
            <a:r>
              <a:rPr lang="it-IT" b="1" dirty="0" smtClean="0"/>
              <a:t> right,</a:t>
            </a:r>
            <a:r>
              <a:rPr lang="it-IT" dirty="0" smtClean="0"/>
              <a:t> le rispettive colonne sinistre e destre che contengono menu, moduli prodotti e banner pubblicitari;</a:t>
            </a:r>
          </a:p>
          <a:p>
            <a:r>
              <a:rPr lang="it-IT" dirty="0" smtClean="0"/>
              <a:t>il </a:t>
            </a:r>
            <a:r>
              <a:rPr lang="it-IT" b="1" dirty="0" err="1" smtClean="0"/>
              <a:t>footer</a:t>
            </a:r>
            <a:r>
              <a:rPr lang="it-IT" dirty="0" smtClean="0"/>
              <a:t>, la parte terminale della pagina dove generalmente sono contenuti alcuni moduli e soprattutto le informazioni sull’azienda.</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CSV</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Capita spesso, per chi gestisce negozi di e-commerce online, la necessità di dover caricare sul proprio sito prodotti già registrati all’interno di un </a:t>
            </a:r>
            <a:r>
              <a:rPr lang="it-IT" dirty="0" smtClean="0"/>
              <a:t>altro </a:t>
            </a:r>
            <a:r>
              <a:rPr lang="it-IT" dirty="0" err="1" smtClean="0"/>
              <a:t>sw</a:t>
            </a:r>
            <a:r>
              <a:rPr lang="it-IT" dirty="0" smtClean="0"/>
              <a:t> gestionale</a:t>
            </a:r>
            <a:r>
              <a:rPr lang="it-IT" dirty="0" smtClean="0"/>
              <a:t>. </a:t>
            </a:r>
          </a:p>
          <a:p>
            <a:r>
              <a:rPr lang="it-IT" dirty="0" smtClean="0"/>
              <a:t>La maggior parte dei programmi gestionali consente di esportate tutto il catalogo prodotti, comprensivo di immagini, in </a:t>
            </a:r>
            <a:r>
              <a:rPr lang="it-IT" b="1" dirty="0" smtClean="0"/>
              <a:t>file CSV</a:t>
            </a:r>
            <a:r>
              <a:rPr lang="it-IT" dirty="0" smtClean="0"/>
              <a:t>. Si tratta di un particolare formato che va sotto il nome di </a:t>
            </a:r>
            <a:r>
              <a:rPr lang="it-IT" b="1" dirty="0" smtClean="0"/>
              <a:t>Comma </a:t>
            </a:r>
            <a:r>
              <a:rPr lang="it-IT" b="1" dirty="0" err="1" smtClean="0"/>
              <a:t>Separated</a:t>
            </a:r>
            <a:r>
              <a:rPr lang="it-IT" b="1" dirty="0" smtClean="0"/>
              <a:t> </a:t>
            </a:r>
            <a:r>
              <a:rPr lang="it-IT" b="1" dirty="0" err="1" smtClean="0"/>
              <a:t>Value</a:t>
            </a:r>
            <a:r>
              <a:rPr lang="it-IT" dirty="0" smtClean="0"/>
              <a:t> e consente di importare o esportare dati da un database qualsiasi in un semplice file di testo. La peculiarità risiede proprio nella rappresentazione dei singoli record di tabella, caratterizzati da una linea di testo dove ogni valore è separato dal successivo da un apposito carattere, che può essere ad esempio la virgola o il punto e virgola. Nel caso di una generica tabella Prodotti, contenente il nome, la descrizione e il prezzo, il file CSV potrebbe essere ad esempio così costituito:</a:t>
            </a:r>
          </a:p>
          <a:p>
            <a:pPr lvl="1"/>
            <a:r>
              <a:rPr lang="it-IT" b="1" i="1" dirty="0" smtClean="0"/>
              <a:t>NOME,DESCRIZIONE,PREZZO</a:t>
            </a:r>
            <a:endParaRPr lang="it-IT" dirty="0" smtClean="0"/>
          </a:p>
          <a:p>
            <a:pPr lvl="1"/>
            <a:r>
              <a:rPr lang="it-IT" b="1" i="1" dirty="0" smtClean="0"/>
              <a:t>nomeprodotto1,descrizioneprodotto1,prezzoprodotto1</a:t>
            </a:r>
            <a:endParaRPr lang="it-IT" dirty="0" smtClean="0"/>
          </a:p>
          <a:p>
            <a:pPr lvl="1"/>
            <a:r>
              <a:rPr lang="it-IT" b="1" i="1" dirty="0" smtClean="0"/>
              <a:t>nomeprodotto2,descrizioneprodotto2,prezzoprodotto2</a:t>
            </a:r>
            <a:endParaRPr lang="it-IT" dirty="0" smtClean="0"/>
          </a:p>
          <a:p>
            <a:pPr>
              <a:buNone/>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Statistiche</a:t>
            </a:r>
            <a:endParaRPr lang="it-IT" dirty="0"/>
          </a:p>
        </p:txBody>
      </p:sp>
      <p:sp>
        <p:nvSpPr>
          <p:cNvPr id="3" name="Segnaposto contenuto 2"/>
          <p:cNvSpPr>
            <a:spLocks noGrp="1"/>
          </p:cNvSpPr>
          <p:nvPr>
            <p:ph idx="1"/>
          </p:nvPr>
        </p:nvSpPr>
        <p:spPr/>
        <p:txBody>
          <a:bodyPr/>
          <a:lstStyle/>
          <a:p>
            <a:r>
              <a:rPr lang="it-IT" b="1" dirty="0" err="1" smtClean="0"/>
              <a:t>PrestaShop</a:t>
            </a:r>
            <a:r>
              <a:rPr lang="it-IT" b="1" dirty="0" smtClean="0"/>
              <a:t> </a:t>
            </a:r>
            <a:r>
              <a:rPr lang="it-IT" b="1" dirty="0" smtClean="0"/>
              <a:t>mette </a:t>
            </a:r>
            <a:r>
              <a:rPr lang="it-IT" b="1" dirty="0" smtClean="0"/>
              <a:t>a disposizione dei suoi utenti uno strumento di statistiche semplice da utilizzare ma allo stesso tempo ricco di informazioni, grazie al quale è possibile indirizzare in tempo reale il proprio </a:t>
            </a:r>
            <a:r>
              <a:rPr lang="it-IT" b="1" dirty="0" smtClean="0"/>
              <a:t>business</a:t>
            </a:r>
          </a:p>
          <a:p>
            <a:r>
              <a:rPr lang="it-IT" dirty="0" smtClean="0"/>
              <a:t>Non appena verrà effettuato un primo acquisto, in alto alla pagina comparirà in prossimità dell’icona a forma di carrello un box rosso con una cifra, indicante il numero delle ultime vendite.</a:t>
            </a:r>
            <a:endParaRPr lang="it-IT" b="1" dirty="0" smtClean="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9468" y="2459864"/>
            <a:ext cx="10571998" cy="2343956"/>
          </a:xfrm>
        </p:spPr>
        <p:txBody>
          <a:bodyPr/>
          <a:lstStyle/>
          <a:p>
            <a:r>
              <a:rPr lang="it-IT" dirty="0" smtClean="0"/>
              <a:t>						</a:t>
            </a:r>
            <a:r>
              <a:rPr lang="it-IT" sz="8800" dirty="0" smtClean="0"/>
              <a:t>	</a:t>
            </a:r>
            <a:r>
              <a:rPr lang="it-IT" sz="12000" dirty="0" smtClean="0"/>
              <a:t>	FINE </a:t>
            </a:r>
            <a:endParaRPr lang="it-IT" sz="12000" dirty="0"/>
          </a:p>
        </p:txBody>
      </p:sp>
    </p:spTree>
    <p:extLst>
      <p:ext uri="{BB962C8B-B14F-4D97-AF65-F5344CB8AC3E}">
        <p14:creationId xmlns:p14="http://schemas.microsoft.com/office/powerpoint/2010/main" xmlns="" val="298249687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Pagine Statiche VS Pagine Dinamiche </a:t>
            </a:r>
            <a:endParaRPr lang="it-IT" dirty="0"/>
          </a:p>
        </p:txBody>
      </p:sp>
      <p:sp>
        <p:nvSpPr>
          <p:cNvPr id="3" name="Segnaposto contenuto 2"/>
          <p:cNvSpPr>
            <a:spLocks noGrp="1"/>
          </p:cNvSpPr>
          <p:nvPr>
            <p:ph idx="1"/>
          </p:nvPr>
        </p:nvSpPr>
        <p:spPr/>
        <p:txBody>
          <a:bodyPr/>
          <a:lstStyle/>
          <a:p>
            <a:r>
              <a:rPr lang="it-IT" u="sng" dirty="0" smtClean="0"/>
              <a:t>Pagine  Dinamiche </a:t>
            </a:r>
            <a:r>
              <a:rPr lang="it-IT" dirty="0" smtClean="0"/>
              <a:t>sono pagine </a:t>
            </a:r>
            <a:r>
              <a:rPr lang="it-IT" dirty="0" smtClean="0"/>
              <a:t>in genere </a:t>
            </a:r>
            <a:r>
              <a:rPr lang="it-IT" dirty="0" smtClean="0"/>
              <a:t>gestite </a:t>
            </a:r>
            <a:r>
              <a:rPr lang="it-IT" dirty="0" smtClean="0"/>
              <a:t>da un CMS (Content Management System),ovvero modificare la pagina senza interagire con il codice.</a:t>
            </a:r>
          </a:p>
          <a:p>
            <a:endParaRPr lang="it-IT" dirty="0"/>
          </a:p>
          <a:p>
            <a:r>
              <a:rPr lang="it-IT" u="sng" dirty="0" smtClean="0"/>
              <a:t>Pagine Statiche </a:t>
            </a:r>
            <a:r>
              <a:rPr lang="it-IT" dirty="0" smtClean="0"/>
              <a:t>sono </a:t>
            </a:r>
            <a:r>
              <a:rPr lang="it-IT" dirty="0"/>
              <a:t>dei file in codice HTML che descrivono minuziosamente testi da impaginare, grafica e immagini.</a:t>
            </a:r>
            <a:br>
              <a:rPr lang="it-IT" dirty="0"/>
            </a:br>
            <a:r>
              <a:rPr lang="it-IT" dirty="0"/>
              <a:t>Quando l’utente di un sito visita una pagina, ciò che avviene è che il server su cui risiede il sito invia al browser (il programma che utilizzato per navigare, ad esempio Microsoft Explorer) il file HTML; il browser sa decodificare il file, e quindi mostra i contenuti della pagina sullo schermo dell’utente.</a:t>
            </a:r>
            <a:endParaRPr lang="it-IT" dirty="0" smtClean="0"/>
          </a:p>
        </p:txBody>
      </p:sp>
    </p:spTree>
    <p:extLst>
      <p:ext uri="{BB962C8B-B14F-4D97-AF65-F5344CB8AC3E}">
        <p14:creationId xmlns:p14="http://schemas.microsoft.com/office/powerpoint/2010/main" xmlns="" val="279321860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Linguaggi Per Sviluppare Pagine Web</a:t>
            </a:r>
            <a:endParaRPr lang="it-IT" dirty="0"/>
          </a:p>
        </p:txBody>
      </p:sp>
      <p:sp>
        <p:nvSpPr>
          <p:cNvPr id="3" name="Segnaposto contenuto 2"/>
          <p:cNvSpPr>
            <a:spLocks noGrp="1"/>
          </p:cNvSpPr>
          <p:nvPr>
            <p:ph idx="1"/>
          </p:nvPr>
        </p:nvSpPr>
        <p:spPr/>
        <p:txBody>
          <a:bodyPr/>
          <a:lstStyle/>
          <a:p>
            <a:r>
              <a:rPr lang="it-IT" dirty="0" smtClean="0"/>
              <a:t>HTML  </a:t>
            </a:r>
          </a:p>
          <a:p>
            <a:r>
              <a:rPr lang="it-IT" dirty="0" smtClean="0"/>
              <a:t>PHP	</a:t>
            </a:r>
          </a:p>
          <a:p>
            <a:r>
              <a:rPr lang="it-IT" dirty="0" smtClean="0"/>
              <a:t>Java Script</a:t>
            </a:r>
          </a:p>
          <a:p>
            <a:r>
              <a:rPr lang="it-IT" dirty="0" smtClean="0"/>
              <a:t>CSS</a:t>
            </a:r>
          </a:p>
          <a:p>
            <a:r>
              <a:rPr lang="it-IT" dirty="0" smtClean="0"/>
              <a:t>JQUERY</a:t>
            </a:r>
          </a:p>
        </p:txBody>
      </p:sp>
    </p:spTree>
    <p:extLst>
      <p:ext uri="{BB962C8B-B14F-4D97-AF65-F5344CB8AC3E}">
        <p14:creationId xmlns:p14="http://schemas.microsoft.com/office/powerpoint/2010/main" xmlns="" val="171472757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One</a:t>
            </a:r>
            <a:r>
              <a:rPr lang="it-IT" dirty="0" smtClean="0"/>
              <a:t> Page  &amp; Responsive</a:t>
            </a:r>
            <a:endParaRPr lang="it-IT" dirty="0"/>
          </a:p>
        </p:txBody>
      </p:sp>
      <p:sp>
        <p:nvSpPr>
          <p:cNvPr id="3" name="Segnaposto contenuto 2"/>
          <p:cNvSpPr>
            <a:spLocks noGrp="1"/>
          </p:cNvSpPr>
          <p:nvPr>
            <p:ph idx="1"/>
          </p:nvPr>
        </p:nvSpPr>
        <p:spPr/>
        <p:txBody>
          <a:bodyPr/>
          <a:lstStyle/>
          <a:p>
            <a:r>
              <a:rPr lang="it-IT" dirty="0" err="1" smtClean="0"/>
              <a:t>One</a:t>
            </a:r>
            <a:r>
              <a:rPr lang="it-IT" dirty="0" smtClean="0"/>
              <a:t> page e Responsive sono le attuali tecniche per sviluppare un sito web elegante e funzionale.</a:t>
            </a:r>
          </a:p>
          <a:p>
            <a:r>
              <a:rPr lang="it-IT" dirty="0" err="1" smtClean="0"/>
              <a:t>One</a:t>
            </a:r>
            <a:r>
              <a:rPr lang="it-IT" dirty="0" smtClean="0"/>
              <a:t> page è l’ organizzazione dei moderni siti web dove le informazioni di maggior rilievo si trovano tutte sulla stessa pagina Es.(</a:t>
            </a:r>
            <a:r>
              <a:rPr lang="it-IT" dirty="0" err="1" smtClean="0"/>
              <a:t>Home,Portfolio,Contatti</a:t>
            </a:r>
            <a:r>
              <a:rPr lang="it-IT" dirty="0" smtClean="0"/>
              <a:t>)</a:t>
            </a:r>
          </a:p>
          <a:p>
            <a:r>
              <a:rPr lang="it-IT" dirty="0" smtClean="0"/>
              <a:t>Responsive rende le pagine compatibili con qualunque tipo di browser e </a:t>
            </a:r>
            <a:r>
              <a:rPr lang="it-IT" dirty="0" err="1" smtClean="0"/>
              <a:t>device</a:t>
            </a:r>
            <a:r>
              <a:rPr lang="it-IT" dirty="0" smtClean="0"/>
              <a:t> con cui si visualizza il sito, e ne definisce le regole di formattazione.</a:t>
            </a:r>
          </a:p>
        </p:txBody>
      </p:sp>
    </p:spTree>
    <p:extLst>
      <p:ext uri="{BB962C8B-B14F-4D97-AF65-F5344CB8AC3E}">
        <p14:creationId xmlns:p14="http://schemas.microsoft.com/office/powerpoint/2010/main" xmlns="" val="147341959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Framework (ambiente di sviluppo)</a:t>
            </a:r>
            <a:endParaRPr lang="it-IT" dirty="0"/>
          </a:p>
        </p:txBody>
      </p:sp>
      <p:sp>
        <p:nvSpPr>
          <p:cNvPr id="3" name="Segnaposto contenuto 2"/>
          <p:cNvSpPr>
            <a:spLocks noGrp="1"/>
          </p:cNvSpPr>
          <p:nvPr>
            <p:ph idx="1"/>
          </p:nvPr>
        </p:nvSpPr>
        <p:spPr/>
        <p:txBody>
          <a:bodyPr/>
          <a:lstStyle/>
          <a:p>
            <a:r>
              <a:rPr lang="it-IT" dirty="0" smtClean="0"/>
              <a:t>Un Framework dispone di tutti gli elementi (</a:t>
            </a:r>
            <a:r>
              <a:rPr lang="it-IT" dirty="0" err="1" smtClean="0"/>
              <a:t>funzioni,oggetti,routine</a:t>
            </a:r>
            <a:r>
              <a:rPr lang="it-IT" dirty="0" smtClean="0"/>
              <a:t>) necessari allo sviluppo di un’applicazione web o di un semplice sito.</a:t>
            </a:r>
          </a:p>
          <a:p>
            <a:r>
              <a:rPr lang="it-IT" dirty="0" smtClean="0"/>
              <a:t>Risolve il problema delle tempistiche e di bug.</a:t>
            </a:r>
            <a:endParaRPr lang="it-IT" dirty="0"/>
          </a:p>
        </p:txBody>
      </p:sp>
    </p:spTree>
    <p:extLst>
      <p:ext uri="{BB962C8B-B14F-4D97-AF65-F5344CB8AC3E}">
        <p14:creationId xmlns:p14="http://schemas.microsoft.com/office/powerpoint/2010/main" xmlns="" val="424919711"/>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Vari Tipi Di Siti Web</a:t>
            </a:r>
            <a:endParaRPr lang="it-IT" dirty="0"/>
          </a:p>
        </p:txBody>
      </p:sp>
      <p:sp>
        <p:nvSpPr>
          <p:cNvPr id="3" name="Segnaposto contenuto 2"/>
          <p:cNvSpPr>
            <a:spLocks noGrp="1"/>
          </p:cNvSpPr>
          <p:nvPr>
            <p:ph idx="1"/>
          </p:nvPr>
        </p:nvSpPr>
        <p:spPr>
          <a:xfrm>
            <a:off x="702802" y="2279560"/>
            <a:ext cx="10554574" cy="3284113"/>
          </a:xfrm>
        </p:spPr>
        <p:txBody>
          <a:bodyPr/>
          <a:lstStyle/>
          <a:p>
            <a:pPr marL="0" indent="0">
              <a:buNone/>
            </a:pPr>
            <a:r>
              <a:rPr lang="it-IT" dirty="0" smtClean="0"/>
              <a:t>Ricapitolando . . .</a:t>
            </a:r>
          </a:p>
          <a:p>
            <a:r>
              <a:rPr lang="it-IT" dirty="0" smtClean="0"/>
              <a:t>Statico</a:t>
            </a:r>
          </a:p>
          <a:p>
            <a:r>
              <a:rPr lang="it-IT" dirty="0" smtClean="0"/>
              <a:t>Dinamico </a:t>
            </a:r>
          </a:p>
          <a:p>
            <a:r>
              <a:rPr lang="it-IT" dirty="0" smtClean="0"/>
              <a:t>E-commerce</a:t>
            </a:r>
          </a:p>
          <a:p>
            <a:r>
              <a:rPr lang="it-IT" dirty="0" smtClean="0"/>
              <a:t>Framework</a:t>
            </a:r>
          </a:p>
          <a:p>
            <a:r>
              <a:rPr lang="it-IT" dirty="0" smtClean="0"/>
              <a:t>CMS</a:t>
            </a:r>
            <a:endParaRPr lang="it-IT" dirty="0"/>
          </a:p>
        </p:txBody>
      </p:sp>
    </p:spTree>
    <p:extLst>
      <p:ext uri="{BB962C8B-B14F-4D97-AF65-F5344CB8AC3E}">
        <p14:creationId xmlns:p14="http://schemas.microsoft.com/office/powerpoint/2010/main" xmlns="" val="3768352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E-COMMERCE</a:t>
            </a:r>
            <a:endParaRPr lang="it-IT" dirty="0"/>
          </a:p>
        </p:txBody>
      </p:sp>
      <p:sp>
        <p:nvSpPr>
          <p:cNvPr id="3" name="Segnaposto contenuto 2"/>
          <p:cNvSpPr>
            <a:spLocks noGrp="1"/>
          </p:cNvSpPr>
          <p:nvPr>
            <p:ph idx="1"/>
          </p:nvPr>
        </p:nvSpPr>
        <p:spPr>
          <a:xfrm>
            <a:off x="625528" y="2222287"/>
            <a:ext cx="10554574" cy="4204271"/>
          </a:xfrm>
        </p:spPr>
        <p:txBody>
          <a:bodyPr>
            <a:normAutofit/>
          </a:bodyPr>
          <a:lstStyle/>
          <a:p>
            <a:endParaRPr lang="it-IT" dirty="0" smtClean="0"/>
          </a:p>
          <a:p>
            <a:endParaRPr lang="it-IT" dirty="0" smtClean="0"/>
          </a:p>
          <a:p>
            <a:endParaRPr lang="it-IT" dirty="0"/>
          </a:p>
          <a:p>
            <a:r>
              <a:rPr lang="it-IT" sz="1900" dirty="0" smtClean="0"/>
              <a:t>Un </a:t>
            </a:r>
            <a:r>
              <a:rPr lang="it-IT" sz="1900" dirty="0"/>
              <a:t>esempio di siti web è E-BAY, un sito molto complesso sul quale è possibile acquistare oggetti online.</a:t>
            </a:r>
          </a:p>
          <a:p>
            <a:endParaRPr lang="it-IT" dirty="0"/>
          </a:p>
          <a:p>
            <a:endParaRPr lang="it-IT" dirty="0"/>
          </a:p>
          <a:p>
            <a:pPr marL="0" indent="0">
              <a:buNone/>
            </a:pPr>
            <a:endParaRPr lang="it-IT" dirty="0"/>
          </a:p>
          <a:p>
            <a:pPr marL="0" indent="0">
              <a:buNone/>
            </a:pPr>
            <a:r>
              <a:rPr lang="it-IT" dirty="0" smtClean="0"/>
              <a:t>											*I termini usati non sono per uso pubblicitario.</a:t>
            </a:r>
            <a:endParaRPr lang="it-IT" dirty="0"/>
          </a:p>
        </p:txBody>
      </p:sp>
    </p:spTree>
    <p:extLst>
      <p:ext uri="{BB962C8B-B14F-4D97-AF65-F5344CB8AC3E}">
        <p14:creationId xmlns:p14="http://schemas.microsoft.com/office/powerpoint/2010/main" xmlns="" val="184076949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Framework &amp; CMS</a:t>
            </a:r>
            <a:endParaRPr lang="it-IT" dirty="0"/>
          </a:p>
        </p:txBody>
      </p:sp>
      <p:sp>
        <p:nvSpPr>
          <p:cNvPr id="3" name="Segnaposto contenuto 2"/>
          <p:cNvSpPr>
            <a:spLocks noGrp="1"/>
          </p:cNvSpPr>
          <p:nvPr>
            <p:ph idx="1"/>
          </p:nvPr>
        </p:nvSpPr>
        <p:spPr>
          <a:xfrm>
            <a:off x="586892" y="2286681"/>
            <a:ext cx="10554574" cy="3636511"/>
          </a:xfrm>
        </p:spPr>
        <p:txBody>
          <a:bodyPr/>
          <a:lstStyle/>
          <a:p>
            <a:r>
              <a:rPr lang="it-IT" dirty="0" smtClean="0"/>
              <a:t>Siti web realizzati su </a:t>
            </a:r>
            <a:r>
              <a:rPr lang="it-IT" dirty="0" err="1" smtClean="0"/>
              <a:t>piattaforme,che</a:t>
            </a:r>
            <a:r>
              <a:rPr lang="it-IT" dirty="0" smtClean="0"/>
              <a:t> permettono di inserire oggetti senza inserire nemmeno una stringa di codice. </a:t>
            </a:r>
          </a:p>
          <a:p>
            <a:r>
              <a:rPr lang="it-IT" dirty="0" smtClean="0"/>
              <a:t>Un esempio di questi siti è  </a:t>
            </a:r>
            <a:r>
              <a:rPr lang="it-IT" dirty="0" err="1" smtClean="0"/>
              <a:t>Weebley</a:t>
            </a:r>
            <a:r>
              <a:rPr lang="it-IT" dirty="0" smtClean="0"/>
              <a:t> .</a:t>
            </a:r>
          </a:p>
          <a:p>
            <a:endParaRPr lang="it-IT" dirty="0"/>
          </a:p>
          <a:p>
            <a:endParaRPr lang="it-IT" dirty="0" smtClean="0"/>
          </a:p>
          <a:p>
            <a:pPr marL="0" indent="0">
              <a:buNone/>
            </a:pPr>
            <a:r>
              <a:rPr lang="it-IT" dirty="0"/>
              <a:t>	</a:t>
            </a:r>
            <a:r>
              <a:rPr lang="it-IT" dirty="0" smtClean="0"/>
              <a:t>							         	</a:t>
            </a:r>
            <a:r>
              <a:rPr lang="it-IT" dirty="0"/>
              <a:t>*I termini usati non sono per uso pubblicitario.</a:t>
            </a:r>
          </a:p>
          <a:p>
            <a:pPr marL="0" indent="0">
              <a:buNone/>
            </a:pPr>
            <a:r>
              <a:rPr lang="it-IT" dirty="0" smtClean="0"/>
              <a:t>  </a:t>
            </a:r>
            <a:endParaRPr lang="it-IT" dirty="0"/>
          </a:p>
        </p:txBody>
      </p:sp>
    </p:spTree>
    <p:extLst>
      <p:ext uri="{BB962C8B-B14F-4D97-AF65-F5344CB8AC3E}">
        <p14:creationId xmlns:p14="http://schemas.microsoft.com/office/powerpoint/2010/main" xmlns="" val="382980905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e-commerce</a:t>
            </a:r>
            <a:endParaRPr lang="it-IT" dirty="0"/>
          </a:p>
        </p:txBody>
      </p:sp>
      <p:sp>
        <p:nvSpPr>
          <p:cNvPr id="3" name="Segnaposto contenuto 2"/>
          <p:cNvSpPr>
            <a:spLocks noGrp="1"/>
          </p:cNvSpPr>
          <p:nvPr>
            <p:ph idx="1"/>
          </p:nvPr>
        </p:nvSpPr>
        <p:spPr/>
        <p:txBody>
          <a:bodyPr/>
          <a:lstStyle/>
          <a:p>
            <a:r>
              <a:rPr lang="it-IT" dirty="0" smtClean="0"/>
              <a:t>Il crescente interesse e l’incremento di fatturato nel settore dimostrano come ormai l’e-commerce abbia conquistato una posizione di primo piano e non possa essere più ignorato dalle imprese. </a:t>
            </a:r>
            <a:endParaRPr lang="it-IT" dirty="0" smtClean="0"/>
          </a:p>
          <a:p>
            <a:r>
              <a:rPr lang="it-IT" dirty="0" smtClean="0"/>
              <a:t>La creazione </a:t>
            </a:r>
            <a:r>
              <a:rPr lang="it-IT" dirty="0" smtClean="0"/>
              <a:t>di un sito di e-commerce basilare </a:t>
            </a:r>
            <a:r>
              <a:rPr lang="it-IT" dirty="0" err="1" smtClean="0"/>
              <a:t>puo</a:t>
            </a:r>
            <a:r>
              <a:rPr lang="it-IT" dirty="0" smtClean="0"/>
              <a:t> avvenire attraverso </a:t>
            </a:r>
            <a:r>
              <a:rPr lang="it-IT" dirty="0" smtClean="0"/>
              <a:t>l’utilizzo del </a:t>
            </a:r>
            <a:r>
              <a:rPr lang="it-IT" b="1" dirty="0" smtClean="0"/>
              <a:t>CSM </a:t>
            </a:r>
            <a:r>
              <a:rPr lang="it-IT" b="1" dirty="0" err="1" smtClean="0"/>
              <a:t>Prestashop</a:t>
            </a:r>
            <a:r>
              <a:rPr lang="it-IT" dirty="0" smtClean="0"/>
              <a:t>: dal nome del dominio all’installazione nel server fino alla gestione di ogni singolo aspetto del portale (ordini, logistica, inventario, efficacia del sito). </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TM03457503[[fn=Citazione]]</Template>
  <TotalTime>134</TotalTime>
  <Words>1160</Words>
  <Application>Microsoft Office PowerPoint</Application>
  <PresentationFormat>Personalizzato</PresentationFormat>
  <Paragraphs>88</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Citazione</vt:lpstr>
      <vt:lpstr>Le Pagine Web.</vt:lpstr>
      <vt:lpstr>Pagine Statiche VS Pagine Dinamiche </vt:lpstr>
      <vt:lpstr>Linguaggi Per Sviluppare Pagine Web</vt:lpstr>
      <vt:lpstr>One Page  &amp; Responsive</vt:lpstr>
      <vt:lpstr>Framework (ambiente di sviluppo)</vt:lpstr>
      <vt:lpstr>Vari Tipi Di Siti Web</vt:lpstr>
      <vt:lpstr>E-COMMERCE</vt:lpstr>
      <vt:lpstr>Framework &amp; CMS</vt:lpstr>
      <vt:lpstr>e-commerce</vt:lpstr>
      <vt:lpstr>Prestashop</vt:lpstr>
      <vt:lpstr>DB del negozio</vt:lpstr>
      <vt:lpstr>back office</vt:lpstr>
      <vt:lpstr>front-office</vt:lpstr>
      <vt:lpstr>Il sito</vt:lpstr>
      <vt:lpstr>Il sito</vt:lpstr>
      <vt:lpstr>Struttura delle pagine</vt:lpstr>
      <vt:lpstr>CSV</vt:lpstr>
      <vt:lpstr>Statistiche</vt:lpstr>
      <vt:lpstr>        FINE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Pagine Web.</dc:title>
  <dc:creator>Quinta D</dc:creator>
  <cp:lastModifiedBy>Ist Tec Galilei</cp:lastModifiedBy>
  <cp:revision>6</cp:revision>
  <dcterms:created xsi:type="dcterms:W3CDTF">2016-01-15T09:46:15Z</dcterms:created>
  <dcterms:modified xsi:type="dcterms:W3CDTF">2016-01-15T12:28:57Z</dcterms:modified>
</cp:coreProperties>
</file>