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92" r:id="rId6"/>
    <p:sldId id="260" r:id="rId7"/>
    <p:sldId id="261" r:id="rId8"/>
    <p:sldId id="293" r:id="rId9"/>
    <p:sldId id="262" r:id="rId10"/>
    <p:sldId id="263" r:id="rId11"/>
    <p:sldId id="264" r:id="rId12"/>
    <p:sldId id="265" r:id="rId13"/>
    <p:sldId id="266" r:id="rId14"/>
    <p:sldId id="267" r:id="rId15"/>
    <p:sldId id="294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3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12" Type="http://schemas.openxmlformats.org/officeDocument/2006/relationships/image" Target="../media/image42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11" Type="http://schemas.openxmlformats.org/officeDocument/2006/relationships/image" Target="../media/image41.wmf"/><Relationship Id="rId5" Type="http://schemas.openxmlformats.org/officeDocument/2006/relationships/image" Target="../media/image35.wmf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33176-7392-4A53-A9EC-7D513BC65166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CB724-4744-4379-9900-EF47E4293EE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4416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F51DE9-D071-4031-986B-CFD5C88A0872}" type="slidenum">
              <a:rPr lang="it-IT"/>
              <a:pPr/>
              <a:t>10</a:t>
            </a:fld>
            <a:endParaRPr lang="it-IT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23DFCB-FAD3-4E9B-9363-C718EEC827E1}" type="slidenum">
              <a:rPr lang="it-IT"/>
              <a:pPr/>
              <a:t>11</a:t>
            </a:fld>
            <a:endParaRPr lang="it-IT"/>
          </a:p>
        </p:txBody>
      </p:sp>
      <p:sp>
        <p:nvSpPr>
          <p:cNvPr id="7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C2A2F6-BD65-47BB-B5B9-0456DD08C4C2}" type="slidenum">
              <a:rPr lang="it-IT"/>
              <a:pPr/>
              <a:t>12</a:t>
            </a:fld>
            <a:endParaRPr lang="it-IT"/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487E-31DD-48C7-9E41-19FC07A5030D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45-11C5-4792-B6F7-6CF5EC84A6E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487E-31DD-48C7-9E41-19FC07A5030D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45-11C5-4792-B6F7-6CF5EC84A6E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487E-31DD-48C7-9E41-19FC07A5030D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45-11C5-4792-B6F7-6CF5EC84A6E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487E-31DD-48C7-9E41-19FC07A5030D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45-11C5-4792-B6F7-6CF5EC84A6E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487E-31DD-48C7-9E41-19FC07A5030D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45-11C5-4792-B6F7-6CF5EC84A6E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487E-31DD-48C7-9E41-19FC07A5030D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45-11C5-4792-B6F7-6CF5EC84A6E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487E-31DD-48C7-9E41-19FC07A5030D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45-11C5-4792-B6F7-6CF5EC84A6E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487E-31DD-48C7-9E41-19FC07A5030D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45-11C5-4792-B6F7-6CF5EC84A6E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487E-31DD-48C7-9E41-19FC07A5030D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45-11C5-4792-B6F7-6CF5EC84A6E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487E-31DD-48C7-9E41-19FC07A5030D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45-11C5-4792-B6F7-6CF5EC84A6E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487E-31DD-48C7-9E41-19FC07A5030D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4645-11C5-4792-B6F7-6CF5EC84A6E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9487E-31DD-48C7-9E41-19FC07A5030D}" type="datetimeFigureOut">
              <a:rPr lang="it-IT" smtClean="0"/>
              <a:pPr/>
              <a:t>02/02/2016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74645-11C5-4792-B6F7-6CF5EC84A6E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14.bin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gif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55976" y="2636912"/>
            <a:ext cx="4357686" cy="352839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it-IT" sz="3600" i="1" dirty="0">
                <a:solidFill>
                  <a:schemeClr val="tx1"/>
                </a:solidFill>
              </a:rPr>
              <a:t>I</a:t>
            </a:r>
            <a:r>
              <a:rPr lang="it-IT" sz="3600" i="1" dirty="0" smtClean="0">
                <a:solidFill>
                  <a:schemeClr val="tx1"/>
                </a:solidFill>
              </a:rPr>
              <a:t>ngegnere berlinese</a:t>
            </a:r>
          </a:p>
          <a:p>
            <a:pPr>
              <a:buFont typeface="Arial" pitchFamily="34" charset="0"/>
              <a:buChar char="•"/>
            </a:pPr>
            <a:endParaRPr lang="it-IT" sz="2800" i="1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3600" i="1" dirty="0" smtClean="0">
                <a:solidFill>
                  <a:schemeClr val="tx1"/>
                </a:solidFill>
              </a:rPr>
              <a:t>Inventore di Enigma</a:t>
            </a:r>
          </a:p>
          <a:p>
            <a:r>
              <a:rPr lang="it-IT" sz="3600" i="1" dirty="0" smtClean="0">
                <a:solidFill>
                  <a:schemeClr val="tx1"/>
                </a:solidFill>
              </a:rPr>
              <a:t>(1918)</a:t>
            </a:r>
          </a:p>
          <a:p>
            <a:endParaRPr lang="it-IT" sz="1800" i="1" dirty="0">
              <a:solidFill>
                <a:schemeClr val="tx1"/>
              </a:solidFill>
            </a:endParaRPr>
          </a:p>
        </p:txBody>
      </p:sp>
      <p:pic>
        <p:nvPicPr>
          <p:cNvPr id="4" name="Immagine 3" descr="Scherbius - Inventore di Enig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3744416" cy="579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sellaDiTesto 1"/>
          <p:cNvSpPr txBox="1"/>
          <p:nvPr/>
        </p:nvSpPr>
        <p:spPr>
          <a:xfrm>
            <a:off x="5292080" y="134076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 smtClean="0"/>
              <a:t>Scherbius</a:t>
            </a:r>
            <a:endParaRPr lang="it-IT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8480" y="825207"/>
            <a:ext cx="4181760" cy="557626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5360" y="3984899"/>
            <a:ext cx="2198880" cy="156832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8" name="Rettangolo 7"/>
          <p:cNvSpPr/>
          <p:nvPr/>
        </p:nvSpPr>
        <p:spPr>
          <a:xfrm>
            <a:off x="543603" y="228107"/>
            <a:ext cx="2132792" cy="699309"/>
          </a:xfrm>
          <a:prstGeom prst="rect">
            <a:avLst/>
          </a:prstGeom>
          <a:noFill/>
          <a:ln>
            <a:noFill/>
          </a:ln>
        </p:spPr>
        <p:txBody>
          <a:bodyPr wrap="non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40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Enigma</a:t>
            </a:r>
            <a:endParaRPr lang="it-IT" sz="49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00034" y="1571612"/>
            <a:ext cx="3894270" cy="3530854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buFont typeface="Arial" pitchFamily="34" charset="0"/>
              <a:buChar char="•"/>
            </a:pPr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 Struttura</a:t>
            </a:r>
          </a:p>
          <a:p>
            <a:pPr algn="ctr">
              <a:buFont typeface="Arial" pitchFamily="34" charset="0"/>
              <a:buChar char="•"/>
            </a:pPr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 Funzionamento</a:t>
            </a:r>
          </a:p>
          <a:p>
            <a:pPr algn="ctr">
              <a:buFont typeface="Arial" pitchFamily="34" charset="0"/>
              <a:buChar char="•"/>
            </a:pPr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 Cambiamenti</a:t>
            </a:r>
          </a:p>
          <a:p>
            <a:pPr algn="ctr">
              <a:buFont typeface="Arial" pitchFamily="34" charset="0"/>
              <a:buChar char="•"/>
            </a:pPr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 Combinazioni</a:t>
            </a:r>
          </a:p>
        </p:txBody>
      </p:sp>
    </p:spTree>
    <p:extLst>
      <p:ext uri="{BB962C8B-B14F-4D97-AF65-F5344CB8AC3E}">
        <p14:creationId xmlns="" xmlns:p14="http://schemas.microsoft.com/office/powerpoint/2010/main" val="23691515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8721" y="64808"/>
            <a:ext cx="2645280" cy="352693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560" y="2678681"/>
            <a:ext cx="3320640" cy="424556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6160" y="2089660"/>
            <a:ext cx="3853440" cy="463008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6880" y="0"/>
            <a:ext cx="4572000" cy="33987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9205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305" y="1083438"/>
            <a:ext cx="3429582" cy="2286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tangolo 5"/>
          <p:cNvSpPr/>
          <p:nvPr/>
        </p:nvSpPr>
        <p:spPr>
          <a:xfrm>
            <a:off x="5242399" y="4000504"/>
            <a:ext cx="2337143" cy="576199"/>
          </a:xfrm>
          <a:prstGeom prst="rect">
            <a:avLst/>
          </a:prstGeom>
          <a:noFill/>
          <a:ln>
            <a:noFill/>
          </a:ln>
        </p:spPr>
        <p:txBody>
          <a:bodyPr wrap="non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Plugboard</a:t>
            </a:r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pic>
        <p:nvPicPr>
          <p:cNvPr id="7" name="Immagine 6" descr="Senza titolo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61494" y="4049053"/>
            <a:ext cx="5617303" cy="2808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785786" y="1071546"/>
            <a:ext cx="3643338" cy="1437973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LampBoard</a:t>
            </a:r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&amp; Keyboard</a:t>
            </a:r>
          </a:p>
          <a:p>
            <a:pPr algn="ctr"/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170961" y="4643446"/>
            <a:ext cx="3973039" cy="1807305"/>
          </a:xfrm>
          <a:prstGeom prst="rect">
            <a:avLst/>
          </a:prstGeom>
          <a:noFill/>
          <a:ln>
            <a:noFill/>
          </a:ln>
        </p:spPr>
        <p:txBody>
          <a:bodyPr wrap="non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buFont typeface="Arial" pitchFamily="34" charset="0"/>
              <a:buChar char="•"/>
            </a:pPr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 26 contatti</a:t>
            </a:r>
          </a:p>
          <a:p>
            <a:pPr algn="ctr">
              <a:buFont typeface="Arial" pitchFamily="34" charset="0"/>
              <a:buChar char="•"/>
            </a:pPr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 10 paia di spinotti </a:t>
            </a: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		in dotazione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142976" y="2000240"/>
            <a:ext cx="2821058" cy="1807305"/>
          </a:xfrm>
          <a:prstGeom prst="rect">
            <a:avLst/>
          </a:prstGeom>
          <a:noFill/>
          <a:ln>
            <a:noFill/>
          </a:ln>
        </p:spPr>
        <p:txBody>
          <a:bodyPr wrap="non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>
              <a:buFont typeface="Arial" pitchFamily="34" charset="0"/>
              <a:buChar char="•"/>
            </a:pPr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 26 lettere</a:t>
            </a:r>
          </a:p>
          <a:p>
            <a:pPr algn="ctr">
              <a:buFont typeface="Arial" pitchFamily="34" charset="0"/>
              <a:buChar char="•"/>
            </a:pPr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 26 lampadine</a:t>
            </a:r>
          </a:p>
          <a:p>
            <a:pPr algn="ctr"/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747715" y="162782"/>
            <a:ext cx="3604203" cy="576199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Struttura</a:t>
            </a:r>
            <a:endParaRPr lang="it-IT" sz="4400" dirty="0">
              <a:latin typeface="Cooper Black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36466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8896" y="1077323"/>
            <a:ext cx="5114891" cy="514643"/>
          </a:xfrm>
          <a:prstGeom prst="rect">
            <a:avLst/>
          </a:prstGeom>
          <a:noFill/>
          <a:ln>
            <a:noFill/>
          </a:ln>
        </p:spPr>
        <p:txBody>
          <a:bodyPr wrap="non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Meccanismo a rotori mobili</a:t>
            </a:r>
          </a:p>
        </p:txBody>
      </p:sp>
      <p:pic>
        <p:nvPicPr>
          <p:cNvPr id="3" name="Immagine 2" descr="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220" y="1730566"/>
            <a:ext cx="4180320" cy="27991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magine 3" descr="enigma_3_rotors_lufwaffe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9619" y="3820946"/>
            <a:ext cx="2678017" cy="2368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ttangolo 4"/>
          <p:cNvSpPr/>
          <p:nvPr/>
        </p:nvSpPr>
        <p:spPr>
          <a:xfrm>
            <a:off x="5089155" y="1861216"/>
            <a:ext cx="3387430" cy="945530"/>
          </a:xfrm>
          <a:prstGeom prst="rect">
            <a:avLst/>
          </a:prstGeom>
          <a:noFill/>
          <a:ln>
            <a:noFill/>
          </a:ln>
        </p:spPr>
        <p:txBody>
          <a:bodyPr wrap="non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Cablaggio diverso</a:t>
            </a: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 da ogni rotore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-500098" y="4929198"/>
            <a:ext cx="6286543" cy="1376418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Possibilità di </a:t>
            </a: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	</a:t>
            </a:r>
            <a:r>
              <a:rPr lang="it-IT" sz="2800" b="1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riposizionarli </a:t>
            </a:r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singolarmente </a:t>
            </a: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lungo l’asse</a:t>
            </a:r>
          </a:p>
        </p:txBody>
      </p:sp>
    </p:spTree>
    <p:extLst>
      <p:ext uri="{BB962C8B-B14F-4D97-AF65-F5344CB8AC3E}">
        <p14:creationId xmlns="" xmlns:p14="http://schemas.microsoft.com/office/powerpoint/2010/main" val="90251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untit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98" y="1142842"/>
            <a:ext cx="7211345" cy="40563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ttangolo 2"/>
          <p:cNvSpPr/>
          <p:nvPr/>
        </p:nvSpPr>
        <p:spPr>
          <a:xfrm>
            <a:off x="0" y="5192758"/>
            <a:ext cx="8817861" cy="945530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Meccanismo a rotori</a:t>
            </a:r>
          </a:p>
          <a:p>
            <a:pPr algn="ctr"/>
            <a:r>
              <a:rPr lang="it-IT" sz="2800" b="1" dirty="0" smtClean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Riflettore				Rotore statico</a:t>
            </a:r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616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untit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98" y="1142842"/>
            <a:ext cx="7211346" cy="40563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ttangolo 2"/>
          <p:cNvSpPr/>
          <p:nvPr/>
        </p:nvSpPr>
        <p:spPr>
          <a:xfrm>
            <a:off x="3657555" y="5192758"/>
            <a:ext cx="5160306" cy="945530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Esploso 3D della  struttura di un rotore</a:t>
            </a:r>
          </a:p>
        </p:txBody>
      </p:sp>
    </p:spTree>
    <p:extLst>
      <p:ext uri="{BB962C8B-B14F-4D97-AF65-F5344CB8AC3E}">
        <p14:creationId xmlns="" xmlns:p14="http://schemas.microsoft.com/office/powerpoint/2010/main" val="403616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57752" y="1142984"/>
            <a:ext cx="3856790" cy="945530"/>
          </a:xfrm>
          <a:prstGeom prst="rect">
            <a:avLst/>
          </a:prstGeom>
          <a:noFill/>
          <a:ln>
            <a:noFill/>
          </a:ln>
        </p:spPr>
        <p:txBody>
          <a:bodyPr wrap="non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Riflettore di segnale</a:t>
            </a:r>
          </a:p>
          <a:p>
            <a:pPr algn="ctr"/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pic>
        <p:nvPicPr>
          <p:cNvPr id="3" name="Immagine 2" descr="u_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7715" y="1926539"/>
            <a:ext cx="3037117" cy="32689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ttangolo 3"/>
          <p:cNvSpPr/>
          <p:nvPr/>
        </p:nvSpPr>
        <p:spPr>
          <a:xfrm>
            <a:off x="78873" y="1795891"/>
            <a:ext cx="4180917" cy="1453362"/>
          </a:xfrm>
          <a:prstGeom prst="rect">
            <a:avLst/>
          </a:prstGeom>
          <a:noFill/>
          <a:ln>
            <a:noFill/>
          </a:ln>
        </p:spPr>
        <p:txBody>
          <a:bodyPr wrap="non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Diverse versioni,</a:t>
            </a: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             diversi cablaggi</a:t>
            </a:r>
          </a:p>
          <a:p>
            <a:pPr algn="ctr"/>
            <a:endParaRPr lang="it-IT" sz="33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Dutch801 XBd BT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21206" y="3559649"/>
            <a:ext cx="4045688" cy="1376418"/>
          </a:xfrm>
          <a:prstGeom prst="rect">
            <a:avLst/>
          </a:prstGeom>
          <a:noFill/>
          <a:ln>
            <a:noFill/>
          </a:ln>
        </p:spPr>
        <p:txBody>
          <a:bodyPr wrap="non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Collegamenti interni </a:t>
            </a: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Molto semplici </a:t>
            </a:r>
          </a:p>
          <a:p>
            <a:pPr algn="ctr"/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154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363" y="1011999"/>
            <a:ext cx="5486669" cy="4115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magine 2" descr="peni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3904" y="1991864"/>
            <a:ext cx="3919050" cy="41065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0419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86182" y="3143248"/>
            <a:ext cx="5943892" cy="3038411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Rappresentazione </a:t>
            </a:r>
          </a:p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Schematica del</a:t>
            </a:r>
          </a:p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 meccanismo di Enigma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480" y="928670"/>
            <a:ext cx="5943892" cy="1561084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Funzionamento di Enigma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pic>
        <p:nvPicPr>
          <p:cNvPr id="6" name="Immagine 5" descr="s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1680" y="1730566"/>
            <a:ext cx="3527145" cy="49826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01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045305" y="489404"/>
            <a:ext cx="5943892" cy="576199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Cambiamenti</a:t>
            </a:r>
          </a:p>
        </p:txBody>
      </p:sp>
      <p:sp>
        <p:nvSpPr>
          <p:cNvPr id="3" name="Rettangolo 2"/>
          <p:cNvSpPr/>
          <p:nvPr/>
        </p:nvSpPr>
        <p:spPr>
          <a:xfrm>
            <a:off x="-428660" y="1500174"/>
            <a:ext cx="4049685" cy="1807305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Numero </a:t>
            </a: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di rotori e </a:t>
            </a: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Utilizzo di</a:t>
            </a: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nuovi caratteri</a:t>
            </a:r>
          </a:p>
        </p:txBody>
      </p:sp>
      <p:sp>
        <p:nvSpPr>
          <p:cNvPr id="4" name="Rettangolo 3"/>
          <p:cNvSpPr/>
          <p:nvPr/>
        </p:nvSpPr>
        <p:spPr>
          <a:xfrm>
            <a:off x="4441364" y="4343541"/>
            <a:ext cx="4441590" cy="1807305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Aggiunta di un riflettore di segnale, dispositivo per la stampa</a:t>
            </a:r>
          </a:p>
        </p:txBody>
      </p:sp>
      <p:pic>
        <p:nvPicPr>
          <p:cNvPr id="5" name="Immagine 4" descr="narr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4192" y="1142648"/>
            <a:ext cx="6029808" cy="2351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enigma_3_rotors_lufwaffe_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220" y="3559648"/>
            <a:ext cx="3135240" cy="2966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6594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enigma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0"/>
            <a:ext cx="7199507" cy="6858000"/>
          </a:xfrm>
        </p:spPr>
      </p:pic>
      <p:sp>
        <p:nvSpPr>
          <p:cNvPr id="11" name="CasellaDiTesto 10"/>
          <p:cNvSpPr txBox="1"/>
          <p:nvPr/>
        </p:nvSpPr>
        <p:spPr>
          <a:xfrm>
            <a:off x="1214414" y="5429264"/>
            <a:ext cx="7072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3200" dirty="0" smtClean="0">
                <a:solidFill>
                  <a:schemeClr val="bg1"/>
                </a:solidFill>
              </a:rPr>
              <a:t>1926/1929 diversi esemplari di Enigma furono acquistati dai nazisti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20570" y="1011999"/>
            <a:ext cx="4899036" cy="1314862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40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Combinazioni</a:t>
            </a:r>
          </a:p>
          <a:p>
            <a:pPr algn="ctr"/>
            <a:endParaRPr lang="it-IT" sz="40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2645107"/>
            <a:ext cx="9144000" cy="2053526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1. Quanti sono i possibili modi in cui posizionare 5 rotori nei 3 alloggiamenti di Enigma?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4343541"/>
            <a:ext cx="9144000" cy="1068641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5 x 4 x 3 = 60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221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20570" y="1011999"/>
            <a:ext cx="4899036" cy="1314862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40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Combinazioni</a:t>
            </a:r>
          </a:p>
          <a:p>
            <a:pPr algn="ctr"/>
            <a:endParaRPr lang="it-IT" sz="40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2057188"/>
            <a:ext cx="9144000" cy="2115081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2. Una volta che è stato scelto l’ordine dei rotori, quante sono le loro possibili posizioni iniziali?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4343541"/>
            <a:ext cx="9144000" cy="1607250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26 lettere dell’alfabeto </a:t>
            </a:r>
          </a:p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26 x 26 x 26 = 17.576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558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20570" y="1011999"/>
            <a:ext cx="4899036" cy="1314862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40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Combinazioni</a:t>
            </a:r>
          </a:p>
          <a:p>
            <a:pPr algn="ctr"/>
            <a:endParaRPr lang="it-IT" sz="40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2057188"/>
            <a:ext cx="9144000" cy="1607250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3. Quante sono le possibili “ impostazioni del disco” per Enigma?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3820946"/>
            <a:ext cx="9144000" cy="1099419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26 x 26 = 676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067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20570" y="1011999"/>
            <a:ext cx="4899036" cy="1314862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40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Combinazioni</a:t>
            </a:r>
          </a:p>
          <a:p>
            <a:pPr algn="ctr"/>
            <a:endParaRPr lang="it-IT" sz="40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2057188"/>
            <a:ext cx="9144000" cy="1607250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4. Quanti modi ci sono per collegare coppie di lettere sulla macchina Enigma?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3167702"/>
            <a:ext cx="9144000" cy="1376418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150 milioni di milioni</a:t>
            </a:r>
          </a:p>
          <a:p>
            <a:pPr algn="ctr"/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/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/>
        </p:nvGraphicFramePr>
        <p:xfrm>
          <a:off x="261045" y="4212892"/>
          <a:ext cx="3004605" cy="1139797"/>
        </p:xfrm>
        <a:graphic>
          <a:graphicData uri="http://schemas.openxmlformats.org/presentationml/2006/ole">
            <p:oleObj spid="_x0000_s1046" name="Equation" r:id="rId3" imgW="1104900" imgH="419100" progId="Equation.3">
              <p:embed/>
            </p:oleObj>
          </a:graphicData>
        </a:graphic>
      </p:graphicFrame>
      <p:sp>
        <p:nvSpPr>
          <p:cNvPr id="6" name="Rettangolo 5"/>
          <p:cNvSpPr/>
          <p:nvPr/>
        </p:nvSpPr>
        <p:spPr>
          <a:xfrm>
            <a:off x="3330743" y="5372083"/>
            <a:ext cx="5813257" cy="2115081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Formula delle combinazioni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305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20570" y="1011999"/>
            <a:ext cx="4899036" cy="1376418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40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Combinazioni</a:t>
            </a:r>
            <a:endParaRPr lang="it-IT" sz="44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/>
            <a:endParaRPr lang="it-IT" sz="44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Dutch801 XBd BT" pitchFamily="18" charset="0"/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/>
        </p:nvGraphicFramePr>
        <p:xfrm>
          <a:off x="567506" y="1929229"/>
          <a:ext cx="982324" cy="522595"/>
        </p:xfrm>
        <a:graphic>
          <a:graphicData uri="http://schemas.openxmlformats.org/presentationml/2006/ole">
            <p:oleObj spid="_x0000_s2310" name="Equation" r:id="rId3" imgW="406048" imgH="215713" progId="Equation.3">
              <p:embed/>
            </p:oleObj>
          </a:graphicData>
        </a:graphic>
      </p:graphicFrame>
      <p:graphicFrame>
        <p:nvGraphicFramePr>
          <p:cNvPr id="2051" name="Object 2"/>
          <p:cNvGraphicFramePr>
            <a:graphicFrameLocks noChangeAspect="1"/>
          </p:cNvGraphicFramePr>
          <p:nvPr/>
        </p:nvGraphicFramePr>
        <p:xfrm>
          <a:off x="2004491" y="1929230"/>
          <a:ext cx="982080" cy="522775"/>
        </p:xfrm>
        <a:graphic>
          <a:graphicData uri="http://schemas.openxmlformats.org/presentationml/2006/ole">
            <p:oleObj spid="_x0000_s2311" name="Equation" r:id="rId4" imgW="406048" imgH="215713" progId="Equation.3">
              <p:embed/>
            </p:oleObj>
          </a:graphicData>
        </a:graphic>
      </p:graphicFrame>
      <p:graphicFrame>
        <p:nvGraphicFramePr>
          <p:cNvPr id="2052" name="Object 2"/>
          <p:cNvGraphicFramePr>
            <a:graphicFrameLocks noChangeAspect="1"/>
          </p:cNvGraphicFramePr>
          <p:nvPr/>
        </p:nvGraphicFramePr>
        <p:xfrm>
          <a:off x="3376158" y="1929230"/>
          <a:ext cx="982080" cy="522775"/>
        </p:xfrm>
        <a:graphic>
          <a:graphicData uri="http://schemas.openxmlformats.org/presentationml/2006/ole">
            <p:oleObj spid="_x0000_s2312" name="Equation" r:id="rId5" imgW="406048" imgH="215713" progId="Equation.3">
              <p:embed/>
            </p:oleObj>
          </a:graphicData>
        </a:graphic>
      </p:graphicFrame>
      <p:graphicFrame>
        <p:nvGraphicFramePr>
          <p:cNvPr id="2053" name="Object 2"/>
          <p:cNvGraphicFramePr>
            <a:graphicFrameLocks noChangeAspect="1"/>
          </p:cNvGraphicFramePr>
          <p:nvPr/>
        </p:nvGraphicFramePr>
        <p:xfrm>
          <a:off x="4682508" y="1929230"/>
          <a:ext cx="982080" cy="522775"/>
        </p:xfrm>
        <a:graphic>
          <a:graphicData uri="http://schemas.openxmlformats.org/presentationml/2006/ole">
            <p:oleObj spid="_x0000_s2313" name="Equation" r:id="rId6" imgW="406048" imgH="215713" progId="Equation.3">
              <p:embed/>
            </p:oleObj>
          </a:graphicData>
        </a:graphic>
      </p:graphicFrame>
      <p:graphicFrame>
        <p:nvGraphicFramePr>
          <p:cNvPr id="2054" name="Object 2"/>
          <p:cNvGraphicFramePr>
            <a:graphicFrameLocks noChangeAspect="1"/>
          </p:cNvGraphicFramePr>
          <p:nvPr/>
        </p:nvGraphicFramePr>
        <p:xfrm>
          <a:off x="6215074" y="1928802"/>
          <a:ext cx="920160" cy="522775"/>
        </p:xfrm>
        <a:graphic>
          <a:graphicData uri="http://schemas.openxmlformats.org/presentationml/2006/ole">
            <p:oleObj spid="_x0000_s2314" name="Equation" r:id="rId7" imgW="380835" imgH="215806" progId="Equation.3">
              <p:embed/>
            </p:oleObj>
          </a:graphicData>
        </a:graphic>
      </p:graphicFrame>
      <p:graphicFrame>
        <p:nvGraphicFramePr>
          <p:cNvPr id="2055" name="Object 2"/>
          <p:cNvGraphicFramePr>
            <a:graphicFrameLocks noChangeAspect="1"/>
          </p:cNvGraphicFramePr>
          <p:nvPr/>
        </p:nvGraphicFramePr>
        <p:xfrm>
          <a:off x="7587393" y="1928802"/>
          <a:ext cx="921600" cy="522775"/>
        </p:xfrm>
        <a:graphic>
          <a:graphicData uri="http://schemas.openxmlformats.org/presentationml/2006/ole">
            <p:oleObj spid="_x0000_s2315" name="Equation" r:id="rId8" imgW="380835" imgH="215806" progId="Equation.3">
              <p:embed/>
            </p:oleObj>
          </a:graphicData>
        </a:graphic>
      </p:graphicFrame>
      <p:graphicFrame>
        <p:nvGraphicFramePr>
          <p:cNvPr id="2057" name="Object 2"/>
          <p:cNvGraphicFramePr>
            <a:graphicFrameLocks noChangeAspect="1"/>
          </p:cNvGraphicFramePr>
          <p:nvPr/>
        </p:nvGraphicFramePr>
        <p:xfrm>
          <a:off x="1316193" y="2647438"/>
          <a:ext cx="921600" cy="522774"/>
        </p:xfrm>
        <a:graphic>
          <a:graphicData uri="http://schemas.openxmlformats.org/presentationml/2006/ole">
            <p:oleObj spid="_x0000_s2316" name="Equation" r:id="rId9" imgW="380835" imgH="215806" progId="Equation.3">
              <p:embed/>
            </p:oleObj>
          </a:graphicData>
        </a:graphic>
      </p:graphicFrame>
      <p:graphicFrame>
        <p:nvGraphicFramePr>
          <p:cNvPr id="2058" name="Object 2"/>
          <p:cNvGraphicFramePr>
            <a:graphicFrameLocks noChangeAspect="1"/>
          </p:cNvGraphicFramePr>
          <p:nvPr/>
        </p:nvGraphicFramePr>
        <p:xfrm>
          <a:off x="3114888" y="2647797"/>
          <a:ext cx="920160" cy="522774"/>
        </p:xfrm>
        <a:graphic>
          <a:graphicData uri="http://schemas.openxmlformats.org/presentationml/2006/ole">
            <p:oleObj spid="_x0000_s2317" name="Equation" r:id="rId10" imgW="380835" imgH="215806" progId="Equation.3">
              <p:embed/>
            </p:oleObj>
          </a:graphicData>
        </a:graphic>
      </p:graphicFrame>
      <p:graphicFrame>
        <p:nvGraphicFramePr>
          <p:cNvPr id="2059" name="Object 2"/>
          <p:cNvGraphicFramePr>
            <a:graphicFrameLocks noChangeAspect="1"/>
          </p:cNvGraphicFramePr>
          <p:nvPr/>
        </p:nvGraphicFramePr>
        <p:xfrm>
          <a:off x="5286380" y="2643182"/>
          <a:ext cx="921600" cy="522775"/>
        </p:xfrm>
        <a:graphic>
          <a:graphicData uri="http://schemas.openxmlformats.org/presentationml/2006/ole">
            <p:oleObj spid="_x0000_s2318" name="Equation" r:id="rId11" imgW="380835" imgH="215806" progId="Equation.3">
              <p:embed/>
            </p:oleObj>
          </a:graphicData>
        </a:graphic>
      </p:graphicFrame>
      <p:graphicFrame>
        <p:nvGraphicFramePr>
          <p:cNvPr id="2060" name="Object 2"/>
          <p:cNvGraphicFramePr>
            <a:graphicFrameLocks noChangeAspect="1"/>
          </p:cNvGraphicFramePr>
          <p:nvPr/>
        </p:nvGraphicFramePr>
        <p:xfrm>
          <a:off x="7072330" y="2643182"/>
          <a:ext cx="767520" cy="522774"/>
        </p:xfrm>
        <a:graphic>
          <a:graphicData uri="http://schemas.openxmlformats.org/presentationml/2006/ole">
            <p:oleObj spid="_x0000_s2319" name="Equation" r:id="rId12" imgW="317087" imgH="215619" progId="Equation.3">
              <p:embed/>
            </p:oleObj>
          </a:graphicData>
        </a:graphic>
      </p:graphicFrame>
      <p:graphicFrame>
        <p:nvGraphicFramePr>
          <p:cNvPr id="2062" name="Object 14"/>
          <p:cNvGraphicFramePr>
            <a:graphicFrameLocks noChangeAspect="1"/>
          </p:cNvGraphicFramePr>
          <p:nvPr/>
        </p:nvGraphicFramePr>
        <p:xfrm>
          <a:off x="391680" y="4735487"/>
          <a:ext cx="4245637" cy="1370640"/>
        </p:xfrm>
        <a:graphic>
          <a:graphicData uri="http://schemas.openxmlformats.org/presentationml/2006/ole">
            <p:oleObj spid="_x0000_s2320" name="Equation" r:id="rId13" imgW="787058" imgH="253890" progId="Equation.3">
              <p:embed/>
            </p:oleObj>
          </a:graphicData>
        </a:graphic>
      </p:graphicFrame>
      <p:graphicFrame>
        <p:nvGraphicFramePr>
          <p:cNvPr id="2063" name="Object 15"/>
          <p:cNvGraphicFramePr>
            <a:graphicFrameLocks noChangeAspect="1"/>
          </p:cNvGraphicFramePr>
          <p:nvPr/>
        </p:nvGraphicFramePr>
        <p:xfrm>
          <a:off x="391681" y="3233026"/>
          <a:ext cx="7899575" cy="1045190"/>
        </p:xfrm>
        <a:graphic>
          <a:graphicData uri="http://schemas.openxmlformats.org/presentationml/2006/ole">
            <p:oleObj spid="_x0000_s2321" name="Equation" r:id="rId14" imgW="1727200" imgH="228600" progId="Equation.3">
              <p:embed/>
            </p:oleObj>
          </a:graphicData>
        </a:graphic>
      </p:graphicFrame>
      <p:graphicFrame>
        <p:nvGraphicFramePr>
          <p:cNvPr id="2067" name="Object 19"/>
          <p:cNvGraphicFramePr>
            <a:graphicFrameLocks noChangeAspect="1"/>
          </p:cNvGraphicFramePr>
          <p:nvPr/>
        </p:nvGraphicFramePr>
        <p:xfrm>
          <a:off x="4767953" y="5062109"/>
          <a:ext cx="4180320" cy="513999"/>
        </p:xfrm>
        <a:graphic>
          <a:graphicData uri="http://schemas.openxmlformats.org/presentationml/2006/ole">
            <p:oleObj spid="_x0000_s2322" name="Equation" r:id="rId15" imgW="1447172" imgH="177723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4026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20570" y="1011999"/>
            <a:ext cx="4899036" cy="1314862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40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Combinazioni</a:t>
            </a:r>
          </a:p>
          <a:p>
            <a:pPr algn="ctr"/>
            <a:endParaRPr lang="it-IT" sz="40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730567"/>
            <a:ext cx="9144000" cy="2053526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Il numero totale delle possibili combinazioni di Enigma che potevano essere settare era :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3820945"/>
            <a:ext cx="9144000" cy="1068641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60 x 17.576 x 676 x (150 x 10</a:t>
            </a:r>
            <a:r>
              <a:rPr lang="it-IT" sz="24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^12</a:t>
            </a:r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)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-718717" y="4904582"/>
            <a:ext cx="10581209" cy="1930415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40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159 milioni di milioni di milioni</a:t>
            </a:r>
          </a:p>
          <a:p>
            <a:pPr algn="ctr"/>
            <a:r>
              <a:rPr lang="it-IT" sz="40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(159 x 10</a:t>
            </a:r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^18</a:t>
            </a:r>
            <a:r>
              <a:rPr lang="it-IT" sz="40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)</a:t>
            </a:r>
          </a:p>
          <a:p>
            <a:pPr algn="ctr"/>
            <a:endParaRPr lang="it-IT" sz="40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884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20570" y="1011999"/>
            <a:ext cx="4899036" cy="1376418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40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Combinazioni</a:t>
            </a:r>
            <a:endParaRPr lang="it-IT" sz="44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/>
            <a:endParaRPr lang="it-IT" sz="44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Dutch801 XBd BT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682397" y="1665242"/>
            <a:ext cx="3461603" cy="4392628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Keysheet</a:t>
            </a:r>
          </a:p>
          <a:p>
            <a:pPr algn="ctr"/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Stampati </a:t>
            </a: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con inchiostro solubile</a:t>
            </a:r>
          </a:p>
          <a:p>
            <a:pPr algn="ctr"/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/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Ogni giorno del mese</a:t>
            </a:r>
          </a:p>
          <a:p>
            <a:pPr algn="ctr"/>
            <a:endParaRPr lang="it-IT" sz="28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</a:endParaRPr>
          </a:p>
        </p:txBody>
      </p:sp>
      <p:pic>
        <p:nvPicPr>
          <p:cNvPr id="8" name="Immagine 7" descr="hires-wehrmachtkey-st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045" y="1665242"/>
            <a:ext cx="5486444" cy="4019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6839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62783"/>
            <a:ext cx="4000495" cy="1068641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32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</a:rPr>
              <a:t>Combinazioni</a:t>
            </a:r>
          </a:p>
          <a:p>
            <a:pPr algn="ctr"/>
            <a:endParaRPr lang="it-IT" sz="3200" b="1" dirty="0">
              <a:ln w="2540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E5E6C4"/>
              </a:solidFill>
              <a:effectLst>
                <a:outerShdw blurRad="50800" algn="tl" rotWithShape="0">
                  <a:srgbClr val="000000"/>
                </a:outerShdw>
              </a:effectLst>
              <a:latin typeface="Dutch801 XBd BT" pitchFamily="18" charset="0"/>
            </a:endParaRPr>
          </a:p>
        </p:txBody>
      </p:sp>
      <p:pic>
        <p:nvPicPr>
          <p:cNvPr id="8" name="Immagine 7" descr="hires-wehrmachtkey-st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728" y="1011998"/>
            <a:ext cx="8752544" cy="5683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428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nigma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5015" y="4539514"/>
            <a:ext cx="3331192" cy="1584733"/>
          </a:xfrm>
          <a:prstGeom prst="rect">
            <a:avLst/>
          </a:prstGeom>
        </p:spPr>
      </p:pic>
      <p:pic>
        <p:nvPicPr>
          <p:cNvPr id="3" name="Immagine 2" descr="enigm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1602" y="1077323"/>
            <a:ext cx="2482065" cy="3309768"/>
          </a:xfrm>
          <a:prstGeom prst="rect">
            <a:avLst/>
          </a:prstGeom>
        </p:spPr>
      </p:pic>
      <p:pic>
        <p:nvPicPr>
          <p:cNvPr id="4" name="Immagine 3" descr="fu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315" y="946675"/>
            <a:ext cx="2873970" cy="19244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magine 5" descr="Senza titolo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33027"/>
            <a:ext cx="3461827" cy="1731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magine 6" descr="Enigma_Machine_-_Flickr_-_The_Central_Intelligence_Agency_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7080" y="2187838"/>
            <a:ext cx="3331639" cy="2221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ttangolo 7"/>
          <p:cNvSpPr/>
          <p:nvPr/>
        </p:nvSpPr>
        <p:spPr>
          <a:xfrm>
            <a:off x="2571736" y="6215082"/>
            <a:ext cx="7250242" cy="514643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2800" b="1" dirty="0">
                <a:ln w="2540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E5E6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A cura di Sansone Andrea</a:t>
            </a:r>
          </a:p>
        </p:txBody>
      </p:sp>
    </p:spTree>
    <p:extLst>
      <p:ext uri="{BB962C8B-B14F-4D97-AF65-F5344CB8AC3E}">
        <p14:creationId xmlns="" xmlns:p14="http://schemas.microsoft.com/office/powerpoint/2010/main" val="111187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4834" y="2060848"/>
            <a:ext cx="8229600" cy="111442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it-IT" sz="4800" b="1" dirty="0" smtClean="0"/>
              <a:t>Cosa significa crittografare un messaggio?</a:t>
            </a:r>
            <a:endParaRPr lang="it-IT" sz="4800" b="1" dirty="0"/>
          </a:p>
        </p:txBody>
      </p:sp>
      <p:sp>
        <p:nvSpPr>
          <p:cNvPr id="4" name="Rettangolo 3"/>
          <p:cNvSpPr/>
          <p:nvPr/>
        </p:nvSpPr>
        <p:spPr>
          <a:xfrm>
            <a:off x="2601843" y="862596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Crittografia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371600" y="1785926"/>
            <a:ext cx="640080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571472" y="3643314"/>
            <a:ext cx="8229600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600" dirty="0"/>
              <a:t>C</a:t>
            </a:r>
            <a:r>
              <a:rPr kumimoji="0" lang="it-IT" sz="36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rittografare</a:t>
            </a:r>
            <a:r>
              <a:rPr kumimoji="0" lang="it-IT" sz="3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 messaggio significa renderlo incomprensibile a persone estranee al mittente e al destinatario.</a:t>
            </a: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it-IT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378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hmidt - funzionario tedesco,spia francese enig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027" y="1093304"/>
            <a:ext cx="4572000" cy="57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5148064" y="2132856"/>
            <a:ext cx="33575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i="1" dirty="0" smtClean="0"/>
              <a:t> </a:t>
            </a:r>
            <a:r>
              <a:rPr lang="it-IT" sz="2800" i="1" dirty="0" smtClean="0"/>
              <a:t>Funzionario tedesco</a:t>
            </a:r>
          </a:p>
          <a:p>
            <a:pPr>
              <a:buFont typeface="Arial" pitchFamily="34" charset="0"/>
              <a:buChar char="•"/>
            </a:pPr>
            <a:endParaRPr lang="it-IT" sz="2800" i="1" dirty="0" smtClean="0"/>
          </a:p>
          <a:p>
            <a:pPr>
              <a:buFont typeface="Arial" pitchFamily="34" charset="0"/>
              <a:buChar char="•"/>
            </a:pPr>
            <a:r>
              <a:rPr lang="it-IT" sz="2800" i="1" dirty="0"/>
              <a:t> </a:t>
            </a:r>
            <a:r>
              <a:rPr lang="it-IT" sz="2800" i="1" dirty="0" smtClean="0"/>
              <a:t>Rivela informazioni  ai   francesi riguardo Enigma</a:t>
            </a:r>
          </a:p>
          <a:p>
            <a:pPr>
              <a:buFont typeface="Arial" pitchFamily="34" charset="0"/>
              <a:buChar char="•"/>
            </a:pPr>
            <a:endParaRPr lang="it-IT" sz="2800" i="1" dirty="0" smtClean="0"/>
          </a:p>
          <a:p>
            <a:pPr>
              <a:buFont typeface="Arial" pitchFamily="34" charset="0"/>
              <a:buChar char="•"/>
            </a:pPr>
            <a:r>
              <a:rPr lang="it-IT" sz="2800" i="1" dirty="0"/>
              <a:t> </a:t>
            </a:r>
            <a:r>
              <a:rPr lang="it-IT" sz="2800" i="1" dirty="0" smtClean="0"/>
              <a:t>Scoperto dai tedeschi, si toglie la vita (1943)</a:t>
            </a:r>
            <a:endParaRPr lang="it-IT" sz="2800" i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940152" y="1052736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/>
              <a:t>Schmidt</a:t>
            </a:r>
            <a:endParaRPr lang="it-IT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68152" y="2276872"/>
            <a:ext cx="6400800" cy="3214710"/>
          </a:xfrm>
        </p:spPr>
        <p:txBody>
          <a:bodyPr>
            <a:normAutofit lnSpcReduction="10000"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Esistono 4 tipologie di chiavi di Crittografia.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Simmetrica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Asimmetrica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Ibrida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Quantistica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79193" y="980728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Crittografia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350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93039" y="980728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Crittografia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57489" y="1750011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Simmetrica</a:t>
            </a:r>
            <a:endParaRPr lang="it-IT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7" name="Picture 3" descr="C:\Users\D\Desktop\tex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072" y="3750275"/>
            <a:ext cx="1508114" cy="2217815"/>
          </a:xfrm>
          <a:prstGeom prst="rect">
            <a:avLst/>
          </a:prstGeom>
          <a:noFill/>
        </p:spPr>
      </p:pic>
      <p:pic>
        <p:nvPicPr>
          <p:cNvPr id="7" name="Picture 3" descr="C:\Users\D\Desktop\tex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2864" y="3750275"/>
            <a:ext cx="1508114" cy="2217815"/>
          </a:xfrm>
          <a:prstGeom prst="rect">
            <a:avLst/>
          </a:prstGeom>
          <a:noFill/>
        </p:spPr>
      </p:pic>
      <p:pic>
        <p:nvPicPr>
          <p:cNvPr id="1028" name="Picture 4" descr="C:\Users\D\Desktop\textcor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5278" y="3893151"/>
            <a:ext cx="2457273" cy="1928827"/>
          </a:xfrm>
          <a:prstGeom prst="rect">
            <a:avLst/>
          </a:prstGeom>
          <a:noFill/>
        </p:spPr>
      </p:pic>
      <p:cxnSp>
        <p:nvCxnSpPr>
          <p:cNvPr id="10" name="Connettore 2 9"/>
          <p:cNvCxnSpPr>
            <a:stCxn id="1027" idx="3"/>
            <a:endCxn id="1028" idx="1"/>
          </p:cNvCxnSpPr>
          <p:nvPr/>
        </p:nvCxnSpPr>
        <p:spPr>
          <a:xfrm flipV="1">
            <a:off x="2340186" y="4857565"/>
            <a:ext cx="1135092" cy="16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1028" idx="3"/>
            <a:endCxn id="7" idx="1"/>
          </p:cNvCxnSpPr>
          <p:nvPr/>
        </p:nvCxnSpPr>
        <p:spPr>
          <a:xfrm>
            <a:off x="5932551" y="4857565"/>
            <a:ext cx="900313" cy="16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5" descr="C:\Users\D\Desktop\chiav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1030" y="2893019"/>
            <a:ext cx="1642737" cy="631822"/>
          </a:xfrm>
          <a:prstGeom prst="rect">
            <a:avLst/>
          </a:prstGeom>
          <a:noFill/>
        </p:spPr>
      </p:pic>
      <p:cxnSp>
        <p:nvCxnSpPr>
          <p:cNvPr id="18" name="Connettore 7 17"/>
          <p:cNvCxnSpPr>
            <a:stCxn id="1029" idx="1"/>
          </p:cNvCxnSpPr>
          <p:nvPr/>
        </p:nvCxnSpPr>
        <p:spPr>
          <a:xfrm rot="10800000" flipV="1">
            <a:off x="2832336" y="3208929"/>
            <a:ext cx="928694" cy="1612915"/>
          </a:xfrm>
          <a:prstGeom prst="curvedConnector2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7 17"/>
          <p:cNvCxnSpPr>
            <a:stCxn id="1029" idx="3"/>
          </p:cNvCxnSpPr>
          <p:nvPr/>
        </p:nvCxnSpPr>
        <p:spPr>
          <a:xfrm>
            <a:off x="5403767" y="3208930"/>
            <a:ext cx="857593" cy="1612915"/>
          </a:xfrm>
          <a:prstGeom prst="curvedConnector2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9455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20314" y="908720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Crittografia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657987" y="1931954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Asimmetrica</a:t>
            </a:r>
            <a:endParaRPr lang="it-IT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C:\Users\D\Desktop\pubbli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7973" y="5293640"/>
            <a:ext cx="973649" cy="1311052"/>
          </a:xfrm>
          <a:prstGeom prst="rect">
            <a:avLst/>
          </a:prstGeom>
          <a:noFill/>
        </p:spPr>
      </p:pic>
      <p:pic>
        <p:nvPicPr>
          <p:cNvPr id="1027" name="Picture 3" descr="C:\Users\D\Desktop\priva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4119" y="5549910"/>
            <a:ext cx="1199226" cy="798512"/>
          </a:xfrm>
          <a:prstGeom prst="rect">
            <a:avLst/>
          </a:prstGeom>
          <a:noFill/>
        </p:spPr>
      </p:pic>
      <p:pic>
        <p:nvPicPr>
          <p:cNvPr id="7" name="Picture 3" descr="C:\Users\D\Desktop\tex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393" y="2835266"/>
            <a:ext cx="1311602" cy="1928826"/>
          </a:xfrm>
          <a:prstGeom prst="rect">
            <a:avLst/>
          </a:prstGeom>
          <a:noFill/>
        </p:spPr>
      </p:pic>
      <p:pic>
        <p:nvPicPr>
          <p:cNvPr id="8" name="Picture 3" descr="C:\Users\D\Desktop\tex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193" y="2835266"/>
            <a:ext cx="1311602" cy="1928826"/>
          </a:xfrm>
          <a:prstGeom prst="rect">
            <a:avLst/>
          </a:prstGeom>
          <a:noFill/>
        </p:spPr>
      </p:pic>
      <p:pic>
        <p:nvPicPr>
          <p:cNvPr id="9" name="Picture 5" descr="C:\Users\D\Desktop\chiav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5028" y="4835530"/>
            <a:ext cx="1300171" cy="500066"/>
          </a:xfrm>
          <a:prstGeom prst="rect">
            <a:avLst/>
          </a:prstGeom>
          <a:noFill/>
        </p:spPr>
      </p:pic>
      <p:cxnSp>
        <p:nvCxnSpPr>
          <p:cNvPr id="10" name="Connettore 2 9"/>
          <p:cNvCxnSpPr>
            <a:stCxn id="9" idx="0"/>
          </p:cNvCxnSpPr>
          <p:nvPr/>
        </p:nvCxnSpPr>
        <p:spPr>
          <a:xfrm rot="16200000" flipV="1">
            <a:off x="2041480" y="4331895"/>
            <a:ext cx="1000128" cy="714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7" idx="3"/>
            <a:endCxn id="19" idx="1"/>
          </p:cNvCxnSpPr>
          <p:nvPr/>
        </p:nvCxnSpPr>
        <p:spPr>
          <a:xfrm>
            <a:off x="1634995" y="3799679"/>
            <a:ext cx="204598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4" descr="C:\Users\D\Desktop\textcor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0979" y="3049580"/>
            <a:ext cx="2000264" cy="1500198"/>
          </a:xfrm>
          <a:prstGeom prst="rect">
            <a:avLst/>
          </a:prstGeom>
          <a:noFill/>
        </p:spPr>
      </p:pic>
      <p:pic>
        <p:nvPicPr>
          <p:cNvPr id="25" name="Picture 5" descr="C:\Users\D\Desktop\chiav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4119" y="4835530"/>
            <a:ext cx="1300171" cy="500066"/>
          </a:xfrm>
          <a:prstGeom prst="rect">
            <a:avLst/>
          </a:prstGeom>
          <a:noFill/>
        </p:spPr>
      </p:pic>
      <p:cxnSp>
        <p:nvCxnSpPr>
          <p:cNvPr id="26" name="Connettore 2 25"/>
          <p:cNvCxnSpPr>
            <a:stCxn id="19" idx="3"/>
            <a:endCxn id="8" idx="1"/>
          </p:cNvCxnSpPr>
          <p:nvPr/>
        </p:nvCxnSpPr>
        <p:spPr>
          <a:xfrm>
            <a:off x="5681243" y="3799679"/>
            <a:ext cx="178595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stCxn id="25" idx="0"/>
          </p:cNvCxnSpPr>
          <p:nvPr/>
        </p:nvCxnSpPr>
        <p:spPr>
          <a:xfrm rot="16200000" flipV="1">
            <a:off x="5970567" y="4331892"/>
            <a:ext cx="1000132" cy="71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9776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/>
          <p:cNvGraphicFramePr>
            <a:graphicFrameLocks noGrp="1"/>
          </p:cNvGraphicFramePr>
          <p:nvPr>
            <p:ph idx="1"/>
          </p:nvPr>
        </p:nvGraphicFramePr>
        <p:xfrm>
          <a:off x="457200" y="2143115"/>
          <a:ext cx="8229600" cy="26432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/>
                <a:gridCol w="2743200"/>
                <a:gridCol w="2743200"/>
              </a:tblGrid>
              <a:tr h="59370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Chiave</a:t>
                      </a:r>
                      <a:r>
                        <a:rPr lang="it-IT" baseline="0" dirty="0" smtClean="0"/>
                        <a:t> Simmetrica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Chiave Asimmetrica</a:t>
                      </a:r>
                      <a:endParaRPr lang="it-IT" dirty="0"/>
                    </a:p>
                  </a:txBody>
                  <a:tcPr/>
                </a:tc>
              </a:tr>
              <a:tr h="1024751">
                <a:tc>
                  <a:txBody>
                    <a:bodyPr/>
                    <a:lstStyle/>
                    <a:p>
                      <a:r>
                        <a:rPr lang="it-IT" dirty="0" smtClean="0"/>
                        <a:t>Vantaggi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Veloce nel</a:t>
                      </a:r>
                      <a:r>
                        <a:rPr lang="it-IT" baseline="0" dirty="0" smtClean="0"/>
                        <a:t> crittografare e decifrare il messaggio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Chiave</a:t>
                      </a:r>
                      <a:r>
                        <a:rPr lang="it-IT" baseline="0" dirty="0" smtClean="0"/>
                        <a:t> sicura e a difficile portata di malintenzionati</a:t>
                      </a:r>
                      <a:endParaRPr lang="it-IT" dirty="0"/>
                    </a:p>
                  </a:txBody>
                  <a:tcPr/>
                </a:tc>
              </a:tr>
              <a:tr h="1024751">
                <a:tc>
                  <a:txBody>
                    <a:bodyPr/>
                    <a:lstStyle/>
                    <a:p>
                      <a:r>
                        <a:rPr lang="it-IT" dirty="0" smtClean="0"/>
                        <a:t>Svantaggi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Chiave a rischio di intercettazione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Lenta nel</a:t>
                      </a:r>
                      <a:r>
                        <a:rPr lang="it-IT" baseline="0" dirty="0" smtClean="0"/>
                        <a:t> crittografare e decifrare il messaggio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2627784" y="980728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Crittografia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860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82641" y="938723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Crittografia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82641" y="1837582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Ibrida</a:t>
            </a:r>
            <a:endParaRPr lang="it-IT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C:\Users\D\Desktop\pubbli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5013891"/>
            <a:ext cx="973649" cy="1311052"/>
          </a:xfrm>
          <a:prstGeom prst="rect">
            <a:avLst/>
          </a:prstGeom>
          <a:noFill/>
        </p:spPr>
      </p:pic>
      <p:pic>
        <p:nvPicPr>
          <p:cNvPr id="1027" name="Picture 3" descr="C:\Users\D\Desktop\priva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5299643"/>
            <a:ext cx="1199226" cy="798512"/>
          </a:xfrm>
          <a:prstGeom prst="rect">
            <a:avLst/>
          </a:prstGeom>
          <a:noFill/>
        </p:spPr>
      </p:pic>
      <p:pic>
        <p:nvPicPr>
          <p:cNvPr id="9" name="Picture 5" descr="C:\Users\D\Desktop\chiav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5299643"/>
            <a:ext cx="1571636" cy="571504"/>
          </a:xfrm>
          <a:prstGeom prst="rect">
            <a:avLst/>
          </a:prstGeom>
          <a:noFill/>
        </p:spPr>
      </p:pic>
      <p:cxnSp>
        <p:nvCxnSpPr>
          <p:cNvPr id="10" name="Connettore 2 9"/>
          <p:cNvCxnSpPr>
            <a:stCxn id="9" idx="0"/>
          </p:cNvCxnSpPr>
          <p:nvPr/>
        </p:nvCxnSpPr>
        <p:spPr>
          <a:xfrm rot="5400000" flipH="1" flipV="1">
            <a:off x="3893339" y="4763858"/>
            <a:ext cx="107157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5" descr="C:\Users\D\Desktop\chiav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5371081"/>
            <a:ext cx="1300171" cy="500066"/>
          </a:xfrm>
          <a:prstGeom prst="rect">
            <a:avLst/>
          </a:prstGeom>
          <a:noFill/>
        </p:spPr>
      </p:pic>
      <p:cxnSp>
        <p:nvCxnSpPr>
          <p:cNvPr id="26" name="Connettore 2 25"/>
          <p:cNvCxnSpPr/>
          <p:nvPr/>
        </p:nvCxnSpPr>
        <p:spPr>
          <a:xfrm>
            <a:off x="5643570" y="4013759"/>
            <a:ext cx="1714512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stCxn id="25" idx="0"/>
          </p:cNvCxnSpPr>
          <p:nvPr/>
        </p:nvCxnSpPr>
        <p:spPr>
          <a:xfrm rot="16200000" flipV="1">
            <a:off x="5861456" y="4724567"/>
            <a:ext cx="1285884" cy="71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ttangolo 29"/>
          <p:cNvSpPr/>
          <p:nvPr/>
        </p:nvSpPr>
        <p:spPr>
          <a:xfrm>
            <a:off x="1714480" y="3370817"/>
            <a:ext cx="2000264" cy="1500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Picture 5" descr="C:\Users\D\Desktop\chiav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513693"/>
            <a:ext cx="1300171" cy="500066"/>
          </a:xfrm>
          <a:prstGeom prst="rect">
            <a:avLst/>
          </a:prstGeom>
          <a:noFill/>
        </p:spPr>
      </p:pic>
      <p:cxnSp>
        <p:nvCxnSpPr>
          <p:cNvPr id="34" name="Forma 33"/>
          <p:cNvCxnSpPr>
            <a:endCxn id="30" idx="0"/>
          </p:cNvCxnSpPr>
          <p:nvPr/>
        </p:nvCxnSpPr>
        <p:spPr>
          <a:xfrm>
            <a:off x="1525884" y="2692156"/>
            <a:ext cx="1188728" cy="678661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5" descr="C:\Users\D\Desktop\chiav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72013" y="3842308"/>
            <a:ext cx="1300171" cy="500066"/>
          </a:xfrm>
          <a:prstGeom prst="rect">
            <a:avLst/>
          </a:prstGeom>
          <a:noFill/>
        </p:spPr>
      </p:pic>
      <p:cxnSp>
        <p:nvCxnSpPr>
          <p:cNvPr id="47" name="Connettore 2 46"/>
          <p:cNvCxnSpPr>
            <a:stCxn id="30" idx="3"/>
            <a:endCxn id="46" idx="2"/>
          </p:cNvCxnSpPr>
          <p:nvPr/>
        </p:nvCxnSpPr>
        <p:spPr>
          <a:xfrm flipV="1">
            <a:off x="3714744" y="4092342"/>
            <a:ext cx="1357322" cy="2857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ttangolo 50"/>
          <p:cNvSpPr/>
          <p:nvPr/>
        </p:nvSpPr>
        <p:spPr>
          <a:xfrm>
            <a:off x="2000232" y="4228073"/>
            <a:ext cx="14750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it-IT" sz="28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Sessione</a:t>
            </a:r>
            <a:endParaRPr lang="it-IT" sz="28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2050" name="Picture 2" descr="C:\Users\D\Desktop\img_omino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1438" y="2299247"/>
            <a:ext cx="1794563" cy="1195382"/>
          </a:xfrm>
          <a:prstGeom prst="rect">
            <a:avLst/>
          </a:prstGeom>
          <a:noFill/>
        </p:spPr>
      </p:pic>
      <p:pic>
        <p:nvPicPr>
          <p:cNvPr id="56" name="Picture 2" descr="C:\Users\D\Desktop\img_omino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7999" y="3370817"/>
            <a:ext cx="1794563" cy="119538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5184160" y="3508222"/>
            <a:ext cx="2758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C</a:t>
            </a:r>
            <a:endParaRPr lang="it-IT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2258444" y="3494629"/>
            <a:ext cx="2758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C</a:t>
            </a:r>
            <a:endParaRPr lang="it-IT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299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71735" y="980728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Crittografia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71735" y="1909422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Ibrida</a:t>
            </a:r>
            <a:endParaRPr lang="it-IT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7" name="Picture 3" descr="C:\Users\D\Desktop\tex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690" y="4266876"/>
            <a:ext cx="1508114" cy="2217815"/>
          </a:xfrm>
          <a:prstGeom prst="rect">
            <a:avLst/>
          </a:prstGeom>
          <a:noFill/>
        </p:spPr>
      </p:pic>
      <p:pic>
        <p:nvPicPr>
          <p:cNvPr id="7" name="Picture 3" descr="C:\Users\D\Desktop\tex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7176" y="4266876"/>
            <a:ext cx="1508114" cy="2217815"/>
          </a:xfrm>
          <a:prstGeom prst="rect">
            <a:avLst/>
          </a:prstGeom>
          <a:noFill/>
        </p:spPr>
      </p:pic>
      <p:pic>
        <p:nvPicPr>
          <p:cNvPr id="1028" name="Picture 4" descr="C:\Users\D\Desktop\textcor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9524" y="4409752"/>
            <a:ext cx="2457273" cy="1928827"/>
          </a:xfrm>
          <a:prstGeom prst="rect">
            <a:avLst/>
          </a:prstGeom>
          <a:noFill/>
        </p:spPr>
      </p:pic>
      <p:cxnSp>
        <p:nvCxnSpPr>
          <p:cNvPr id="10" name="Connettore 2 9"/>
          <p:cNvCxnSpPr>
            <a:stCxn id="1027" idx="3"/>
            <a:endCxn id="1028" idx="1"/>
          </p:cNvCxnSpPr>
          <p:nvPr/>
        </p:nvCxnSpPr>
        <p:spPr>
          <a:xfrm flipV="1">
            <a:off x="1925804" y="5374166"/>
            <a:ext cx="1563720" cy="16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1028" idx="3"/>
            <a:endCxn id="7" idx="1"/>
          </p:cNvCxnSpPr>
          <p:nvPr/>
        </p:nvCxnSpPr>
        <p:spPr>
          <a:xfrm>
            <a:off x="5946797" y="5374166"/>
            <a:ext cx="1400379" cy="16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7 17"/>
          <p:cNvCxnSpPr>
            <a:stCxn id="12" idx="1"/>
          </p:cNvCxnSpPr>
          <p:nvPr/>
        </p:nvCxnSpPr>
        <p:spPr>
          <a:xfrm rot="10800000" flipV="1">
            <a:off x="2560830" y="3588214"/>
            <a:ext cx="1071570" cy="1750231"/>
          </a:xfrm>
          <a:prstGeom prst="curvedConnector2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7 17"/>
          <p:cNvCxnSpPr>
            <a:stCxn id="12" idx="3"/>
          </p:cNvCxnSpPr>
          <p:nvPr/>
        </p:nvCxnSpPr>
        <p:spPr>
          <a:xfrm>
            <a:off x="5632664" y="3588215"/>
            <a:ext cx="1000469" cy="1720072"/>
          </a:xfrm>
          <a:prstGeom prst="curvedConnector2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3632400" y="2838116"/>
            <a:ext cx="2000264" cy="1500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5" descr="C:\Users\D\Desktop\chiav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9590" y="2980992"/>
            <a:ext cx="1300171" cy="500066"/>
          </a:xfrm>
          <a:prstGeom prst="rect">
            <a:avLst/>
          </a:prstGeom>
          <a:noFill/>
        </p:spPr>
      </p:pic>
      <p:sp>
        <p:nvSpPr>
          <p:cNvPr id="14" name="Rettangolo 13"/>
          <p:cNvSpPr/>
          <p:nvPr/>
        </p:nvSpPr>
        <p:spPr>
          <a:xfrm>
            <a:off x="3918152" y="3695372"/>
            <a:ext cx="14750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it-IT" sz="28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Sessione</a:t>
            </a:r>
            <a:endParaRPr lang="it-IT" sz="28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279" y="1540160"/>
            <a:ext cx="2787605" cy="1518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5617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82505" y="2909554"/>
            <a:ext cx="6400800" cy="3214710"/>
          </a:xfrm>
        </p:spPr>
        <p:txBody>
          <a:bodyPr>
            <a:normAutofit fontScale="85000" lnSpcReduction="20000"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Esistono diversi algoritmi per la tipologia a chiave Simmetrica per crittografare un messaggio.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I più conosciuti sono: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D.E.S.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Triple </a:t>
            </a:r>
            <a:r>
              <a:rPr lang="it-IT" dirty="0" err="1" smtClean="0">
                <a:solidFill>
                  <a:schemeClr val="tx1"/>
                </a:solidFill>
              </a:rPr>
              <a:t>D.E.S</a:t>
            </a:r>
            <a:r>
              <a:rPr lang="it-IT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it-IT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I.D.E.A.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93546" y="980728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Crittografia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93546" y="1909422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Algoritmi</a:t>
            </a:r>
            <a:endParaRPr lang="it-IT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C:\Users\D\Desktop\Scuola\Enigma\mastercar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5913" y="4409752"/>
            <a:ext cx="1357322" cy="854680"/>
          </a:xfrm>
          <a:prstGeom prst="rect">
            <a:avLst/>
          </a:prstGeom>
          <a:noFill/>
        </p:spPr>
      </p:pic>
      <p:pic>
        <p:nvPicPr>
          <p:cNvPr id="1027" name="Picture 3" descr="C:\Users\D\Desktop\Scuola\Enigma\aziend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409" y="5409884"/>
            <a:ext cx="1333951" cy="1320787"/>
          </a:xfrm>
          <a:prstGeom prst="rect">
            <a:avLst/>
          </a:prstGeom>
          <a:noFill/>
        </p:spPr>
      </p:pic>
      <p:pic>
        <p:nvPicPr>
          <p:cNvPr id="1028" name="Picture 4" descr="C:\Users\D\Desktop\Scuola\Enigma\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3169" y="5409884"/>
            <a:ext cx="1000132" cy="1000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672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5536" y="3000816"/>
            <a:ext cx="6400800" cy="2143140"/>
          </a:xfrm>
        </p:spPr>
        <p:txBody>
          <a:bodyPr>
            <a:normAutofit/>
          </a:bodyPr>
          <a:lstStyle/>
          <a:p>
            <a:pPr algn="just"/>
            <a:r>
              <a:rPr lang="it-IT" dirty="0" smtClean="0">
                <a:solidFill>
                  <a:schemeClr val="tx1"/>
                </a:solidFill>
              </a:rPr>
              <a:t>L’algoritmo D.E.S. (Data Encryption Standard) utilizza una chiave a 56 bit.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50506" y="1145772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Crittografia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92648" y="2069102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D.E</a:t>
            </a:r>
            <a:r>
              <a:rPr lang="it-IT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.S.</a:t>
            </a:r>
            <a:endParaRPr lang="it-IT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2" descr="C:\Users\D\Desktop\Scuola\Enigma\mastercar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9024" y="4509120"/>
            <a:ext cx="3371687" cy="2123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8289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53764" y="2348880"/>
            <a:ext cx="6400800" cy="1571636"/>
          </a:xfrm>
        </p:spPr>
        <p:txBody>
          <a:bodyPr>
            <a:normAutofit/>
          </a:bodyPr>
          <a:lstStyle/>
          <a:p>
            <a:pPr algn="just"/>
            <a:r>
              <a:rPr lang="it-IT" dirty="0" smtClean="0">
                <a:solidFill>
                  <a:schemeClr val="tx1"/>
                </a:solidFill>
              </a:rPr>
              <a:t>L’algoritmo Triple D.E.S. si basa sull’algoritmo D.E.S. ma utilizzando 3 chiavi ,da 56 bit (168 bit).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82641" y="771864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Crittografia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12791" y="1484784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Triple D.E</a:t>
            </a:r>
            <a:r>
              <a:rPr lang="it-IT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.S.</a:t>
            </a:r>
            <a:endParaRPr lang="it-IT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3" descr="C:\Users\D\Desktop\tex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918614"/>
            <a:ext cx="1068713" cy="1571636"/>
          </a:xfrm>
          <a:prstGeom prst="rect">
            <a:avLst/>
          </a:prstGeom>
          <a:noFill/>
        </p:spPr>
      </p:pic>
      <p:pic>
        <p:nvPicPr>
          <p:cNvPr id="7" name="Picture 5" descr="C:\Users\D\Desktop\chiav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4061358"/>
            <a:ext cx="1059398" cy="407461"/>
          </a:xfrm>
          <a:prstGeom prst="rect">
            <a:avLst/>
          </a:prstGeom>
          <a:noFill/>
        </p:spPr>
      </p:pic>
      <p:pic>
        <p:nvPicPr>
          <p:cNvPr id="8" name="Picture 4" descr="C:\Users\D\Desktop\textcor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5061490"/>
            <a:ext cx="1629845" cy="1222384"/>
          </a:xfrm>
          <a:prstGeom prst="rect">
            <a:avLst/>
          </a:prstGeom>
          <a:noFill/>
        </p:spPr>
      </p:pic>
      <p:pic>
        <p:nvPicPr>
          <p:cNvPr id="9" name="Picture 5" descr="C:\Users\D\Desktop\chiav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061358"/>
            <a:ext cx="1059398" cy="407461"/>
          </a:xfrm>
          <a:prstGeom prst="rect">
            <a:avLst/>
          </a:prstGeom>
          <a:noFill/>
        </p:spPr>
      </p:pic>
      <p:pic>
        <p:nvPicPr>
          <p:cNvPr id="10" name="Picture 4" descr="C:\Users\D\Desktop\textcor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5061490"/>
            <a:ext cx="1629845" cy="1222384"/>
          </a:xfrm>
          <a:prstGeom prst="rect">
            <a:avLst/>
          </a:prstGeom>
          <a:noFill/>
        </p:spPr>
      </p:pic>
      <p:pic>
        <p:nvPicPr>
          <p:cNvPr id="12" name="Picture 5" descr="C:\Users\D\Desktop\chiav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061358"/>
            <a:ext cx="1059398" cy="407461"/>
          </a:xfrm>
          <a:prstGeom prst="rect">
            <a:avLst/>
          </a:prstGeom>
          <a:noFill/>
        </p:spPr>
      </p:pic>
      <p:cxnSp>
        <p:nvCxnSpPr>
          <p:cNvPr id="14" name="Connettore 2 13"/>
          <p:cNvCxnSpPr>
            <a:stCxn id="6" idx="3"/>
            <a:endCxn id="8" idx="1"/>
          </p:cNvCxnSpPr>
          <p:nvPr/>
        </p:nvCxnSpPr>
        <p:spPr>
          <a:xfrm flipV="1">
            <a:off x="1354433" y="5672682"/>
            <a:ext cx="931551" cy="317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8" idx="3"/>
            <a:endCxn id="28" idx="1"/>
          </p:cNvCxnSpPr>
          <p:nvPr/>
        </p:nvCxnSpPr>
        <p:spPr>
          <a:xfrm flipV="1">
            <a:off x="3915829" y="5659784"/>
            <a:ext cx="1084799" cy="1289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28" idx="3"/>
            <a:endCxn id="10" idx="1"/>
          </p:cNvCxnSpPr>
          <p:nvPr/>
        </p:nvCxnSpPr>
        <p:spPr>
          <a:xfrm>
            <a:off x="6215074" y="5659784"/>
            <a:ext cx="1071570" cy="1289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rot="5400000">
            <a:off x="1428728" y="5061490"/>
            <a:ext cx="100013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rot="5400000">
            <a:off x="4001290" y="5060696"/>
            <a:ext cx="100013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rot="5400000">
            <a:off x="6215868" y="5060696"/>
            <a:ext cx="100013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4" descr="C:\Users\D\Desktop\textcor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5204366"/>
            <a:ext cx="1214446" cy="910835"/>
          </a:xfrm>
          <a:prstGeom prst="rect">
            <a:avLst/>
          </a:prstGeom>
          <a:noFill/>
        </p:spPr>
      </p:pic>
      <p:pic>
        <p:nvPicPr>
          <p:cNvPr id="18" name="Picture 2" descr="C:\Users\D\Desktop\Scuola\Enigma\mastercar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334913"/>
            <a:ext cx="1687283" cy="1062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138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410760"/>
            <a:ext cx="6400800" cy="1857388"/>
          </a:xfrm>
        </p:spPr>
        <p:txBody>
          <a:bodyPr>
            <a:normAutofit/>
          </a:bodyPr>
          <a:lstStyle/>
          <a:p>
            <a:pPr algn="just"/>
            <a:r>
              <a:rPr lang="it-IT" dirty="0" smtClean="0">
                <a:solidFill>
                  <a:schemeClr val="tx1"/>
                </a:solidFill>
              </a:rPr>
              <a:t>L’algoritmo I.D.E.A. (International Data Encryption </a:t>
            </a:r>
            <a:r>
              <a:rPr lang="it-IT" dirty="0" err="1" smtClean="0">
                <a:solidFill>
                  <a:schemeClr val="tx1"/>
                </a:solidFill>
              </a:rPr>
              <a:t>Algorithm</a:t>
            </a:r>
            <a:r>
              <a:rPr lang="it-IT" dirty="0" smtClean="0">
                <a:solidFill>
                  <a:schemeClr val="tx1"/>
                </a:solidFill>
              </a:rPr>
              <a:t>) utilizza una chiave a 128 bit.</a:t>
            </a:r>
          </a:p>
          <a:p>
            <a:pPr marL="514350" indent="-514350" algn="just"/>
            <a:endParaRPr lang="it-IT" dirty="0" smtClean="0">
              <a:solidFill>
                <a:schemeClr val="tx1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endParaRPr lang="it-IT" dirty="0" smtClean="0">
              <a:solidFill>
                <a:schemeClr val="tx1"/>
              </a:solidFill>
            </a:endParaRPr>
          </a:p>
          <a:p>
            <a:pPr marL="514350" indent="-514350" algn="just"/>
            <a:endParaRPr lang="it-IT" dirty="0" smtClean="0">
              <a:solidFill>
                <a:schemeClr val="tx1"/>
              </a:solidFill>
            </a:endParaRPr>
          </a:p>
          <a:p>
            <a:pPr marL="514350" indent="-514350" algn="just"/>
            <a:endParaRPr lang="it-IT" dirty="0" smtClean="0">
              <a:solidFill>
                <a:schemeClr val="tx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82641" y="1124744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Crittografia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82641" y="2053438"/>
            <a:ext cx="3978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I.D.E.A.</a:t>
            </a:r>
            <a:endParaRPr lang="it-IT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3" descr="C:\Users\D\Desktop\Scuola\Enigma\aziend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839124"/>
            <a:ext cx="1333951" cy="1320787"/>
          </a:xfrm>
          <a:prstGeom prst="rect">
            <a:avLst/>
          </a:prstGeom>
          <a:noFill/>
        </p:spPr>
      </p:pic>
      <p:pic>
        <p:nvPicPr>
          <p:cNvPr id="7" name="Picture 4" descr="C:\Users\D\Desktop\Scuola\Enigma\f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053438"/>
            <a:ext cx="1000132" cy="1000132"/>
          </a:xfrm>
          <a:prstGeom prst="rect">
            <a:avLst/>
          </a:prstGeom>
          <a:noFill/>
        </p:spPr>
      </p:pic>
      <p:pic>
        <p:nvPicPr>
          <p:cNvPr id="8" name="Picture 5" descr="C:\Users\D\Desktop\chiav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2264" y="5271592"/>
            <a:ext cx="1059398" cy="407461"/>
          </a:xfrm>
          <a:prstGeom prst="rect">
            <a:avLst/>
          </a:prstGeom>
          <a:noFill/>
        </p:spPr>
      </p:pic>
      <p:sp>
        <p:nvSpPr>
          <p:cNvPr id="2" name="Uguale 1"/>
          <p:cNvSpPr/>
          <p:nvPr/>
        </p:nvSpPr>
        <p:spPr>
          <a:xfrm>
            <a:off x="3896920" y="5343599"/>
            <a:ext cx="576064" cy="26344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472984" y="5013656"/>
            <a:ext cx="6594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8</a:t>
            </a:r>
            <a:endParaRPr lang="it-IT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" name="Picture 5" descr="C:\Users\D\Desktop\chiav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2398" y="5271592"/>
            <a:ext cx="1059398" cy="407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2864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Marian Rejewski - matematico polacco, guida del gruppo di crittografi a Varsav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0186"/>
            <a:ext cx="4427984" cy="5667813"/>
          </a:xfrm>
        </p:spPr>
      </p:pic>
      <p:sp>
        <p:nvSpPr>
          <p:cNvPr id="6" name="CasellaDiTesto 5"/>
          <p:cNvSpPr txBox="1"/>
          <p:nvPr/>
        </p:nvSpPr>
        <p:spPr>
          <a:xfrm>
            <a:off x="4860032" y="2132856"/>
            <a:ext cx="38164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3200" i="1" dirty="0" smtClean="0"/>
              <a:t> </a:t>
            </a:r>
            <a:r>
              <a:rPr lang="it-IT" sz="3200" i="1" dirty="0"/>
              <a:t>M</a:t>
            </a:r>
            <a:r>
              <a:rPr lang="it-IT" sz="3200" i="1" dirty="0" smtClean="0"/>
              <a:t>atematico  polacco</a:t>
            </a:r>
          </a:p>
          <a:p>
            <a:pPr>
              <a:buFont typeface="Arial" pitchFamily="34" charset="0"/>
              <a:buChar char="•"/>
            </a:pPr>
            <a:endParaRPr lang="it-IT" sz="3200" i="1" dirty="0" smtClean="0"/>
          </a:p>
          <a:p>
            <a:pPr>
              <a:buFont typeface="Arial" pitchFamily="34" charset="0"/>
              <a:buChar char="•"/>
            </a:pPr>
            <a:r>
              <a:rPr lang="it-IT" sz="3200" i="1" dirty="0"/>
              <a:t> </a:t>
            </a:r>
            <a:r>
              <a:rPr lang="it-IT" sz="3200" i="1" dirty="0" smtClean="0"/>
              <a:t>inventa  la “bomba”  crittologica</a:t>
            </a:r>
          </a:p>
          <a:p>
            <a:pPr>
              <a:buFont typeface="Arial" pitchFamily="34" charset="0"/>
              <a:buChar char="•"/>
            </a:pPr>
            <a:endParaRPr lang="it-IT" sz="3200" i="1" dirty="0" smtClean="0"/>
          </a:p>
          <a:p>
            <a:pPr>
              <a:buFont typeface="Arial" pitchFamily="34" charset="0"/>
              <a:buChar char="•"/>
            </a:pPr>
            <a:r>
              <a:rPr lang="it-IT" sz="3200" i="1" dirty="0"/>
              <a:t> </a:t>
            </a:r>
            <a:r>
              <a:rPr lang="it-IT" sz="3200" i="1" dirty="0" smtClean="0"/>
              <a:t>viola Enigma per la prima  volta (1932)</a:t>
            </a:r>
            <a:endParaRPr lang="it-IT" sz="3200" i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238650" y="47667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Marian </a:t>
            </a:r>
            <a:r>
              <a:rPr lang="it-IT" sz="3600" b="1" dirty="0" err="1" smtClean="0"/>
              <a:t>Rejewski</a:t>
            </a:r>
            <a:endParaRPr lang="it-IT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09328"/>
            <a:ext cx="7848872" cy="574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sellaDiTesto 6"/>
          <p:cNvSpPr txBox="1"/>
          <p:nvPr/>
        </p:nvSpPr>
        <p:spPr>
          <a:xfrm>
            <a:off x="112642" y="149833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u="sng" dirty="0" smtClean="0"/>
              <a:t>Bomba Crittologica (1932)</a:t>
            </a:r>
            <a:endParaRPr lang="it-IT" sz="2800" b="1" i="1" u="sng" dirty="0"/>
          </a:p>
        </p:txBody>
      </p:sp>
    </p:spTree>
    <p:extLst>
      <p:ext uri="{BB962C8B-B14F-4D97-AF65-F5344CB8AC3E}">
        <p14:creationId xmlns="" xmlns:p14="http://schemas.microsoft.com/office/powerpoint/2010/main" val="289634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cruciversa bletchley par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924944"/>
            <a:ext cx="3499753" cy="3933056"/>
          </a:xfrm>
        </p:spPr>
      </p:pic>
      <p:sp>
        <p:nvSpPr>
          <p:cNvPr id="2" name="CasellaDiTesto 1"/>
          <p:cNvSpPr txBox="1"/>
          <p:nvPr/>
        </p:nvSpPr>
        <p:spPr>
          <a:xfrm>
            <a:off x="104191" y="1124744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i="1" dirty="0" err="1" smtClean="0"/>
              <a:t>Bletchley</a:t>
            </a:r>
            <a:r>
              <a:rPr lang="it-IT" sz="2400" i="1" dirty="0" smtClean="0"/>
              <a:t> Park fu costruita nel 1939 dai britannici vicino Londra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i="1" dirty="0" smtClean="0"/>
              <a:t>Ospitava esperti di ogni genere, reclutati tramite la risoluzione di un cruciverba</a:t>
            </a:r>
            <a:endParaRPr lang="it-IT" sz="2400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73" y="2924944"/>
            <a:ext cx="5724130" cy="3982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Alan Tur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191023"/>
            <a:ext cx="4283967" cy="5729585"/>
          </a:xfrm>
        </p:spPr>
      </p:pic>
      <p:sp>
        <p:nvSpPr>
          <p:cNvPr id="7" name="CasellaDiTesto 6"/>
          <p:cNvSpPr txBox="1"/>
          <p:nvPr/>
        </p:nvSpPr>
        <p:spPr>
          <a:xfrm>
            <a:off x="5361182" y="2011761"/>
            <a:ext cx="32861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3200" i="1" dirty="0" smtClean="0"/>
              <a:t> </a:t>
            </a:r>
            <a:r>
              <a:rPr lang="it-IT" sz="3200" i="1" dirty="0"/>
              <a:t> </a:t>
            </a:r>
            <a:r>
              <a:rPr lang="it-IT" sz="3200" i="1" dirty="0" smtClean="0"/>
              <a:t>Matematico          inglese </a:t>
            </a:r>
          </a:p>
          <a:p>
            <a:pPr>
              <a:buFont typeface="Arial" pitchFamily="34" charset="0"/>
              <a:buChar char="•"/>
            </a:pPr>
            <a:endParaRPr lang="it-IT" sz="3200" i="1" dirty="0" smtClean="0"/>
          </a:p>
          <a:p>
            <a:pPr>
              <a:buFont typeface="Arial" pitchFamily="34" charset="0"/>
              <a:buChar char="•"/>
            </a:pPr>
            <a:r>
              <a:rPr lang="it-IT" sz="3200" i="1" dirty="0"/>
              <a:t> </a:t>
            </a:r>
            <a:r>
              <a:rPr lang="it-IT" sz="3200" i="1" dirty="0" smtClean="0"/>
              <a:t>Riprogettò la bomba crittologica polacca, dando vita al </a:t>
            </a:r>
            <a:r>
              <a:rPr lang="it-IT" sz="3200" i="1" dirty="0" err="1" smtClean="0"/>
              <a:t>Colossus</a:t>
            </a:r>
            <a:r>
              <a:rPr lang="it-IT" sz="3200" i="1" dirty="0" smtClean="0"/>
              <a:t> Mark I (1944)</a:t>
            </a:r>
            <a:endParaRPr lang="it-IT" sz="3200" i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796136" y="980728"/>
            <a:ext cx="314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/>
              <a:t>Alan </a:t>
            </a:r>
            <a:r>
              <a:rPr lang="it-IT" sz="4000" b="1" dirty="0" err="1" smtClean="0"/>
              <a:t>Turing</a:t>
            </a:r>
            <a:endParaRPr lang="it-IT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48442"/>
            <a:ext cx="7920880" cy="594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0" y="26064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u="sng" dirty="0" err="1" smtClean="0"/>
              <a:t>Colossus</a:t>
            </a:r>
            <a:r>
              <a:rPr lang="it-IT" sz="2800" b="1" i="1" u="sng" dirty="0" smtClean="0"/>
              <a:t> Mark I (1944)</a:t>
            </a:r>
            <a:endParaRPr lang="it-IT" sz="2800" b="1" i="1" u="sng" dirty="0"/>
          </a:p>
        </p:txBody>
      </p:sp>
    </p:spTree>
    <p:extLst>
      <p:ext uri="{BB962C8B-B14F-4D97-AF65-F5344CB8AC3E}">
        <p14:creationId xmlns="" xmlns:p14="http://schemas.microsoft.com/office/powerpoint/2010/main" val="2914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5134971" cy="5445225"/>
          </a:xfrm>
          <a:prstGeom prst="rect">
            <a:avLst/>
          </a:prstGeom>
        </p:spPr>
      </p:pic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134971" y="1365649"/>
            <a:ext cx="4176464" cy="5539478"/>
          </a:xfrm>
        </p:spPr>
        <p:txBody>
          <a:bodyPr>
            <a:normAutofit fontScale="92500" lnSpcReduction="10000"/>
          </a:bodyPr>
          <a:lstStyle/>
          <a:p>
            <a:r>
              <a:rPr lang="it-IT" sz="3600" i="1" dirty="0" smtClean="0"/>
              <a:t>Sottomarino tedesco </a:t>
            </a:r>
            <a:r>
              <a:rPr lang="it-IT" sz="3600" i="1" dirty="0" err="1" smtClean="0"/>
              <a:t>U-Boot</a:t>
            </a:r>
            <a:r>
              <a:rPr lang="it-IT" sz="3600" i="1" dirty="0" smtClean="0"/>
              <a:t> 110</a:t>
            </a:r>
          </a:p>
          <a:p>
            <a:r>
              <a:rPr lang="it-IT" sz="3600" i="1" dirty="0" smtClean="0"/>
              <a:t>Gli inglesi sottraggono un esemplare di Enigma </a:t>
            </a:r>
          </a:p>
          <a:p>
            <a:r>
              <a:rPr lang="it-IT" sz="3600" i="1" dirty="0" smtClean="0"/>
              <a:t>Grazie al contributo di </a:t>
            </a:r>
            <a:r>
              <a:rPr lang="it-IT" sz="3600" i="1" dirty="0" err="1" smtClean="0"/>
              <a:t>Turing</a:t>
            </a:r>
            <a:r>
              <a:rPr lang="it-IT" sz="3600" i="1" dirty="0"/>
              <a:t> </a:t>
            </a:r>
            <a:r>
              <a:rPr lang="it-IT" sz="3600" i="1" dirty="0" smtClean="0"/>
              <a:t>la durata della guerra si ridurrà di 2 anni, risparmiando migliaia di vite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572</Words>
  <Application>Microsoft Office PowerPoint</Application>
  <PresentationFormat>Presentazione su schermo (4:3)</PresentationFormat>
  <Paragraphs>157</Paragraphs>
  <Slides>39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1" baseType="lpstr">
      <vt:lpstr>Tema di Office</vt:lpstr>
      <vt:lpstr>Equation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Terza D</dc:creator>
  <cp:lastModifiedBy>andrea sansone</cp:lastModifiedBy>
  <cp:revision>41</cp:revision>
  <dcterms:created xsi:type="dcterms:W3CDTF">2015-03-09T12:22:42Z</dcterms:created>
  <dcterms:modified xsi:type="dcterms:W3CDTF">2016-02-02T10:45:42Z</dcterms:modified>
</cp:coreProperties>
</file>