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5" r:id="rId9"/>
    <p:sldId id="268" r:id="rId10"/>
    <p:sldId id="269" r:id="rId11"/>
    <p:sldId id="266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279" autoAdjust="0"/>
  </p:normalViewPr>
  <p:slideViewPr>
    <p:cSldViewPr>
      <p:cViewPr varScale="1">
        <p:scale>
          <a:sx n="56" d="100"/>
          <a:sy n="56" d="100"/>
        </p:scale>
        <p:origin x="-4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</c:title>
    <c:plotArea>
      <c:layout/>
      <c:lineChart>
        <c:grouping val="standard"/>
        <c:ser>
          <c:idx val="0"/>
          <c:order val="0"/>
          <c:tx>
            <c:strRef>
              <c:f>Foglio1!$A$2</c:f>
              <c:strCache>
                <c:ptCount val="1"/>
                <c:pt idx="0">
                  <c:v>sw non sicuro (%)</c:v>
                </c:pt>
              </c:strCache>
            </c:strRef>
          </c:tx>
          <c:cat>
            <c:strRef>
              <c:f>Foglio1!$B$1:$I$1</c:f>
              <c:strCach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strCache>
            </c:strRef>
          </c:cat>
          <c:val>
            <c:numRef>
              <c:f>Foglio1!$B$2:$I$2</c:f>
              <c:numCache>
                <c:formatCode>General</c:formatCode>
                <c:ptCount val="8"/>
                <c:pt idx="0">
                  <c:v>12</c:v>
                </c:pt>
                <c:pt idx="1">
                  <c:v>20</c:v>
                </c:pt>
                <c:pt idx="2">
                  <c:v>28</c:v>
                </c:pt>
                <c:pt idx="3">
                  <c:v>43</c:v>
                </c:pt>
                <c:pt idx="4">
                  <c:v>36</c:v>
                </c:pt>
                <c:pt idx="5">
                  <c:v>34</c:v>
                </c:pt>
                <c:pt idx="6">
                  <c:v>29</c:v>
                </c:pt>
                <c:pt idx="7">
                  <c:v>27</c:v>
                </c:pt>
              </c:numCache>
            </c:numRef>
          </c:val>
        </c:ser>
        <c:dLbls>
          <c:showVal val="1"/>
        </c:dLbls>
        <c:marker val="1"/>
        <c:axId val="105503360"/>
        <c:axId val="46399872"/>
      </c:lineChart>
      <c:catAx>
        <c:axId val="105503360"/>
        <c:scaling>
          <c:orientation val="minMax"/>
        </c:scaling>
        <c:axPos val="b"/>
        <c:majorTickMark val="none"/>
        <c:tickLblPos val="nextTo"/>
        <c:crossAx val="46399872"/>
        <c:crosses val="autoZero"/>
        <c:auto val="1"/>
        <c:lblAlgn val="ctr"/>
        <c:lblOffset val="100"/>
      </c:catAx>
      <c:valAx>
        <c:axId val="46399872"/>
        <c:scaling>
          <c:orientation val="minMax"/>
        </c:scaling>
        <c:delete val="1"/>
        <c:axPos val="l"/>
        <c:numFmt formatCode="General" sourceLinked="1"/>
        <c:tickLblPos val="none"/>
        <c:crossAx val="10550336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5BD6F-9EB3-4C55-8182-76E82BCE8B25}" type="datetimeFigureOut">
              <a:rPr lang="it-IT" smtClean="0"/>
              <a:pPr/>
              <a:t>10/12/2013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13C22-208D-4AF1-BABE-B951408136B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18799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tra le quali il log delle connessioni alle proprie pagine web, la loro protezione con password,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13C22-208D-4AF1-BABE-B951408136BB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86534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PHP prese a chiamarsi PHP/FI, dove FI sta per </a:t>
            </a:r>
            <a:r>
              <a:rPr lang="it-IT" i="1" dirty="0" smtClean="0"/>
              <a:t>Form Interpreter </a:t>
            </a:r>
            <a:r>
              <a:rPr lang="it-IT" dirty="0" smtClean="0"/>
              <a:t>(Interprete di </a:t>
            </a:r>
            <a:r>
              <a:rPr lang="it-IT" dirty="0" err="1" smtClean="0"/>
              <a:t>form</a:t>
            </a:r>
            <a:r>
              <a:rPr lang="it-IT" dirty="0" smtClean="0"/>
              <a:t>),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13C22-208D-4AF1-BABE-B951408136BB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83949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 smtClean="0"/>
              <a:t>Parser</a:t>
            </a:r>
            <a:r>
              <a:rPr lang="it-IT" dirty="0" smtClean="0"/>
              <a:t> è l’analizzatore sintattico di un linguaggio.</a:t>
            </a:r>
          </a:p>
          <a:p>
            <a:r>
              <a:rPr lang="it-IT" dirty="0" smtClean="0"/>
              <a:t>Programma sorgente -&gt; Analizzatore lessicale -&gt; Analizzatore sintattico (</a:t>
            </a:r>
            <a:r>
              <a:rPr lang="it-IT" dirty="0" err="1" smtClean="0"/>
              <a:t>parser</a:t>
            </a:r>
            <a:r>
              <a:rPr lang="it-IT" dirty="0" smtClean="0"/>
              <a:t>) -&gt; generatore di codice sorgente -&gt; programma oggetto</a:t>
            </a:r>
          </a:p>
          <a:p>
            <a:r>
              <a:rPr lang="it-IT" dirty="0" smtClean="0"/>
              <a:t>Lo </a:t>
            </a:r>
            <a:r>
              <a:rPr lang="it-IT" dirty="0" err="1" smtClean="0"/>
              <a:t>zend</a:t>
            </a:r>
            <a:r>
              <a:rPr lang="it-IT" baseline="0" dirty="0" smtClean="0"/>
              <a:t> </a:t>
            </a:r>
            <a:r>
              <a:rPr lang="it-IT" baseline="0" dirty="0" err="1" smtClean="0"/>
              <a:t>engine</a:t>
            </a:r>
            <a:r>
              <a:rPr lang="it-IT" baseline="0" dirty="0" smtClean="0"/>
              <a:t> è un sistema i sviluppo </a:t>
            </a:r>
            <a:r>
              <a:rPr lang="it-IT" baseline="0" dirty="0" err="1" smtClean="0"/>
              <a:t>php</a:t>
            </a:r>
            <a:r>
              <a:rPr lang="it-IT" baseline="0" dirty="0" smtClean="0"/>
              <a:t> che permette di tradurre l’intero codice </a:t>
            </a:r>
            <a:r>
              <a:rPr lang="it-IT" baseline="0" dirty="0" err="1" smtClean="0"/>
              <a:t>php</a:t>
            </a:r>
            <a:r>
              <a:rPr lang="it-IT" baseline="0" dirty="0" smtClean="0"/>
              <a:t> in forma eseguibile.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13C22-208D-4AF1-BABE-B951408136BB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69341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1" dirty="0" err="1" smtClean="0"/>
              <a:t>Unicode</a:t>
            </a:r>
            <a:r>
              <a:rPr lang="it-IT" dirty="0" smtClean="0"/>
              <a:t> è un sistema di codifica standard che supporta quasi tutti i caratteri del mondo, e che assegna un univoco numero di bit ad ogni carattere.</a:t>
            </a:r>
            <a:br>
              <a:rPr lang="it-IT" dirty="0" smtClean="0"/>
            </a:br>
            <a:r>
              <a:rPr lang="it-IT" dirty="0" smtClean="0"/>
              <a:t>Il sistema prescinde dalla lingua, dalla piattaforma su cui si sta lavorando e anche dal linguaggio di programmazione utilizzato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13C22-208D-4AF1-BABE-B951408136BB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49985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10/12/2013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10/12/2013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10/12/2013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10/12/2013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10/12/2013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10/12/2013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10/12/2013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10/12/2013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10/12/2013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10/12/2013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10/12/2013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 smtClean="0"/>
              <a:t>Fare clic sull'icona per inserire un'immagine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10/12/2013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p.ne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PHP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/>
              <a:t>HyperText</a:t>
            </a:r>
            <a:r>
              <a:rPr lang="it-IT" dirty="0"/>
              <a:t> </a:t>
            </a:r>
            <a:r>
              <a:rPr lang="it-IT" dirty="0" err="1"/>
              <a:t>Prepocessor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29192" y="2132856"/>
            <a:ext cx="2843808" cy="1421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7811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maggior parte di questi punti vulnerabili possono essere sfruttati </a:t>
            </a:r>
            <a:r>
              <a:rPr lang="it-IT" b="1" dirty="0"/>
              <a:t>tramite remoto</a:t>
            </a:r>
            <a:r>
              <a:rPr lang="it-IT" dirty="0"/>
              <a:t>, ovvero senza accedere al computer che ospita l'applicazione vulnerabile. </a:t>
            </a:r>
          </a:p>
          <a:p>
            <a:r>
              <a:rPr lang="it-IT" dirty="0"/>
              <a:t>Le falle più comuni sono dovute al mancato adempimento delle </a:t>
            </a:r>
            <a:r>
              <a:rPr lang="it-IT" b="1" dirty="0"/>
              <a:t>best </a:t>
            </a:r>
            <a:r>
              <a:rPr lang="it-IT" b="1" dirty="0" err="1"/>
              <a:t>practice</a:t>
            </a:r>
            <a:r>
              <a:rPr lang="it-IT" b="1" dirty="0"/>
              <a:t> </a:t>
            </a:r>
            <a:r>
              <a:rPr lang="it-IT" dirty="0"/>
              <a:t>nella programmazione e da vulnerabilità presenti in codice scritto in versioni vecchie di PHP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sicurezza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052143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872067" y="2675467"/>
            <a:ext cx="4348005" cy="3450696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Usare metodo </a:t>
            </a:r>
            <a:r>
              <a:rPr lang="it-IT" b="1" dirty="0" smtClean="0"/>
              <a:t>Post per trasferimento dati </a:t>
            </a:r>
            <a:r>
              <a:rPr lang="it-IT" dirty="0" smtClean="0"/>
              <a:t>; </a:t>
            </a:r>
            <a:r>
              <a:rPr lang="it-IT" dirty="0"/>
              <a:t>come noto, infatti, </a:t>
            </a:r>
            <a:r>
              <a:rPr lang="it-IT" dirty="0" smtClean="0"/>
              <a:t>GET invece </a:t>
            </a:r>
            <a:r>
              <a:rPr lang="it-IT" dirty="0"/>
              <a:t>trasporta le informazioni in </a:t>
            </a:r>
            <a:r>
              <a:rPr lang="it-IT" i="1" dirty="0" err="1"/>
              <a:t>querystring</a:t>
            </a:r>
            <a:r>
              <a:rPr lang="it-IT" dirty="0"/>
              <a:t>, quindi 'in </a:t>
            </a:r>
            <a:r>
              <a:rPr lang="it-IT" dirty="0" err="1"/>
              <a:t>chiaro'</a:t>
            </a:r>
            <a:r>
              <a:rPr lang="it-IT" dirty="0"/>
              <a:t>, permettendo la loro visualizzazione a </a:t>
            </a:r>
            <a:r>
              <a:rPr lang="it-IT" dirty="0" smtClean="0"/>
              <a:t>chiunque</a:t>
            </a:r>
            <a:endParaRPr lang="it-IT" dirty="0"/>
          </a:p>
          <a:p>
            <a:r>
              <a:rPr lang="it-IT" dirty="0" smtClean="0"/>
              <a:t>Aggiornare </a:t>
            </a:r>
            <a:r>
              <a:rPr lang="it-IT" dirty="0"/>
              <a:t>frequentemente il nostro sistema, </a:t>
            </a:r>
            <a:r>
              <a:rPr lang="it-IT" dirty="0" err="1" smtClean="0"/>
              <a:t>consulatare</a:t>
            </a:r>
            <a:r>
              <a:rPr lang="it-IT" dirty="0" smtClean="0"/>
              <a:t> </a:t>
            </a:r>
            <a:r>
              <a:rPr lang="it-IT" dirty="0"/>
              <a:t>spesso il sito ufficiale di </a:t>
            </a:r>
            <a:r>
              <a:rPr lang="it-IT" b="1" dirty="0"/>
              <a:t>PHP</a:t>
            </a:r>
            <a:r>
              <a:rPr lang="it-IT" dirty="0"/>
              <a:t> ponendo particolare attenzione alle info riguardanti la scoperta di nuovi </a:t>
            </a:r>
            <a:r>
              <a:rPr lang="it-IT" i="1" dirty="0" err="1" smtClean="0"/>
              <a:t>bugs</a:t>
            </a:r>
            <a:endParaRPr lang="it-IT" dirty="0" smtClean="0"/>
          </a:p>
          <a:p>
            <a:r>
              <a:rPr lang="it-IT" dirty="0" smtClean="0"/>
              <a:t>Evitare se possibile le funzioni </a:t>
            </a:r>
            <a:r>
              <a:rPr lang="it-IT" b="1" dirty="0" smtClean="0"/>
              <a:t>'deprecate</a:t>
            </a:r>
            <a:r>
              <a:rPr lang="it-IT" dirty="0"/>
              <a:t>' per le nuove distribuzioni di </a:t>
            </a:r>
            <a:r>
              <a:rPr lang="it-IT" b="1" dirty="0"/>
              <a:t>PHP</a:t>
            </a:r>
            <a:r>
              <a:rPr lang="it-IT" dirty="0"/>
              <a:t>.</a:t>
            </a: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Consigli per la sicurezza</a:t>
            </a:r>
            <a:endParaRPr lang="it-IT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284984"/>
            <a:ext cx="2895600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3321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Monitorare</a:t>
            </a:r>
            <a:r>
              <a:rPr lang="it-IT" dirty="0" smtClean="0"/>
              <a:t> </a:t>
            </a:r>
            <a:r>
              <a:rPr lang="it-IT" dirty="0"/>
              <a:t>costantemente gli </a:t>
            </a:r>
            <a:r>
              <a:rPr lang="it-IT" b="1" dirty="0"/>
              <a:t>accessi</a:t>
            </a:r>
            <a:r>
              <a:rPr lang="it-IT" dirty="0"/>
              <a:t> </a:t>
            </a:r>
            <a:endParaRPr lang="it-IT" dirty="0" smtClean="0"/>
          </a:p>
          <a:p>
            <a:r>
              <a:rPr lang="it-IT" dirty="0" smtClean="0"/>
              <a:t>Far </a:t>
            </a:r>
            <a:r>
              <a:rPr lang="it-IT" dirty="0"/>
              <a:t>accedere gli script alle basi di dati tramite utenti che non possiedano tutti i privilegi; </a:t>
            </a:r>
            <a:endParaRPr lang="it-IT" dirty="0" smtClean="0"/>
          </a:p>
          <a:p>
            <a:r>
              <a:rPr lang="it-IT" b="1" dirty="0" smtClean="0"/>
              <a:t>Utilizzare </a:t>
            </a:r>
            <a:r>
              <a:rPr lang="it-IT" b="1" dirty="0"/>
              <a:t>controlli lato server</a:t>
            </a:r>
            <a:r>
              <a:rPr lang="it-IT" dirty="0"/>
              <a:t>, inutile fare affidamento su quelli lato client, se pur ottimi dal punto di vista funzionale questi ultimi possono essere facilmente aggirati o disabilitati. </a:t>
            </a: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sicurezza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82955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Linguaggio di </a:t>
            </a:r>
            <a:r>
              <a:rPr lang="it-IT" b="1" dirty="0" err="1" smtClean="0"/>
              <a:t>scripting</a:t>
            </a:r>
            <a:r>
              <a:rPr lang="it-IT" dirty="0" smtClean="0"/>
              <a:t> lato server sviluppato per generare pagine web.</a:t>
            </a:r>
          </a:p>
          <a:p>
            <a:r>
              <a:rPr lang="it-IT" dirty="0" smtClean="0"/>
              <a:t>Permette ad un sito web di </a:t>
            </a:r>
            <a:r>
              <a:rPr lang="it-IT" b="1" dirty="0" smtClean="0"/>
              <a:t>diventare dinamico</a:t>
            </a:r>
          </a:p>
          <a:p>
            <a:r>
              <a:rPr lang="it-IT" dirty="0" smtClean="0"/>
              <a:t>La diffusione di </a:t>
            </a:r>
            <a:r>
              <a:rPr lang="it-IT" dirty="0" err="1" smtClean="0"/>
              <a:t>Php</a:t>
            </a:r>
            <a:r>
              <a:rPr lang="it-IT" dirty="0"/>
              <a:t> </a:t>
            </a:r>
            <a:r>
              <a:rPr lang="it-IT" dirty="0" smtClean="0"/>
              <a:t>è irrefrenabile: molti utenti lo usano in alternativa al linguaggio </a:t>
            </a:r>
            <a:r>
              <a:rPr lang="it-IT" smtClean="0"/>
              <a:t>ASP </a:t>
            </a:r>
            <a:r>
              <a:rPr lang="it-IT" smtClean="0"/>
              <a:t>di </a:t>
            </a:r>
            <a:r>
              <a:rPr lang="it-IT" dirty="0" smtClean="0"/>
              <a:t>Microsoft</a:t>
            </a:r>
          </a:p>
          <a:p>
            <a:r>
              <a:rPr lang="it-IT" dirty="0" smtClean="0"/>
              <a:t>Secondo </a:t>
            </a:r>
            <a:r>
              <a:rPr lang="it-IT" dirty="0" err="1" smtClean="0"/>
              <a:t>Netcraft</a:t>
            </a:r>
            <a:r>
              <a:rPr lang="it-IT" dirty="0" smtClean="0"/>
              <a:t> circa </a:t>
            </a:r>
            <a:r>
              <a:rPr lang="it-IT" b="1" dirty="0" smtClean="0"/>
              <a:t>16 milioni di siti web </a:t>
            </a:r>
            <a:r>
              <a:rPr lang="it-IT" dirty="0" smtClean="0"/>
              <a:t>contengono codice </a:t>
            </a:r>
            <a:r>
              <a:rPr lang="it-IT" dirty="0" err="1" smtClean="0"/>
              <a:t>php</a:t>
            </a:r>
            <a:endParaRPr lang="it-IT" dirty="0" smtClean="0"/>
          </a:p>
          <a:p>
            <a:r>
              <a:rPr lang="it-IT" dirty="0">
                <a:hlinkClick r:id="rId2"/>
              </a:rPr>
              <a:t>http://www.php.net</a:t>
            </a:r>
            <a:r>
              <a:rPr lang="it-IT" dirty="0" smtClean="0">
                <a:hlinkClick r:id="rId2"/>
              </a:rPr>
              <a:t>/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PHP (</a:t>
            </a:r>
            <a:r>
              <a:rPr lang="it-IT" dirty="0" err="1" smtClean="0"/>
              <a:t>HyperText</a:t>
            </a:r>
            <a:r>
              <a:rPr lang="it-IT" dirty="0" smtClean="0"/>
              <a:t> </a:t>
            </a:r>
            <a:r>
              <a:rPr lang="it-IT" dirty="0" err="1" smtClean="0"/>
              <a:t>Prepocessor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77823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PHP 1.0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3"/>
          </p:nvPr>
        </p:nvSpPr>
        <p:spPr>
          <a:xfrm>
            <a:off x="676654" y="2679192"/>
            <a:ext cx="4687433" cy="3447288"/>
          </a:xfrm>
        </p:spPr>
        <p:txBody>
          <a:bodyPr>
            <a:normAutofit/>
          </a:bodyPr>
          <a:lstStyle/>
          <a:p>
            <a:r>
              <a:rPr lang="it-IT" dirty="0" smtClean="0"/>
              <a:t>E’ stato da un programmatore danese  </a:t>
            </a:r>
            <a:r>
              <a:rPr lang="it-IT" b="1" dirty="0" err="1"/>
              <a:t>Rasmus</a:t>
            </a:r>
            <a:r>
              <a:rPr lang="it-IT" b="1" dirty="0"/>
              <a:t> </a:t>
            </a:r>
            <a:r>
              <a:rPr lang="it-IT" b="1" dirty="0" err="1" smtClean="0"/>
              <a:t>Lerdorf</a:t>
            </a:r>
            <a:r>
              <a:rPr lang="it-IT" b="1" dirty="0"/>
              <a:t> </a:t>
            </a:r>
            <a:endParaRPr lang="it-IT" b="1" dirty="0" smtClean="0"/>
          </a:p>
          <a:p>
            <a:r>
              <a:rPr lang="it-IT" dirty="0" smtClean="0"/>
              <a:t>Inizialmente il significato dell’acronimo è "</a:t>
            </a:r>
            <a:r>
              <a:rPr lang="it-IT" b="1" dirty="0" smtClean="0"/>
              <a:t>Personal </a:t>
            </a:r>
            <a:r>
              <a:rPr lang="it-IT" b="1" dirty="0"/>
              <a:t>Home Page</a:t>
            </a:r>
            <a:r>
              <a:rPr lang="it-IT" dirty="0"/>
              <a:t>"</a:t>
            </a:r>
            <a:endParaRPr lang="it-IT" b="1" dirty="0" smtClean="0"/>
          </a:p>
          <a:p>
            <a:r>
              <a:rPr lang="it-IT" dirty="0" smtClean="0"/>
              <a:t>La prima versione rilasciata l’8 giugno 1995 </a:t>
            </a:r>
          </a:p>
          <a:p>
            <a:r>
              <a:rPr lang="it-IT" dirty="0" smtClean="0"/>
              <a:t>Ha funzioni molto limitate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0151" y="2824697"/>
            <a:ext cx="2677461" cy="3310316"/>
          </a:xfrm>
          <a:prstGeom prst="rect">
            <a:avLst/>
          </a:prstGeom>
          <a:ln w="76200">
            <a:solidFill>
              <a:schemeClr val="accent1"/>
            </a:solidFill>
            <a:miter lim="800000"/>
            <a:headEnd/>
            <a:tailEnd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4526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Aggiunto supporto per </a:t>
            </a:r>
            <a:r>
              <a:rPr lang="it-IT" dirty="0"/>
              <a:t>le </a:t>
            </a:r>
            <a:r>
              <a:rPr lang="it-IT" dirty="0" err="1"/>
              <a:t>query</a:t>
            </a:r>
            <a:r>
              <a:rPr lang="it-IT" dirty="0"/>
              <a:t> SQL in </a:t>
            </a:r>
            <a:r>
              <a:rPr lang="it-IT" b="1" dirty="0" err="1"/>
              <a:t>mSQL</a:t>
            </a:r>
            <a:r>
              <a:rPr lang="it-IT" dirty="0"/>
              <a:t> (predecessore di </a:t>
            </a:r>
            <a:r>
              <a:rPr lang="it-IT" dirty="0" err="1"/>
              <a:t>MySQL</a:t>
            </a:r>
            <a:r>
              <a:rPr lang="it-IT" dirty="0"/>
              <a:t>) </a:t>
            </a:r>
          </a:p>
          <a:p>
            <a:r>
              <a:rPr lang="it-IT" dirty="0" smtClean="0"/>
              <a:t>Nel 1995</a:t>
            </a:r>
            <a:r>
              <a:rPr lang="it-IT" dirty="0"/>
              <a:t>, PHP comincia a diventare famoso e viene rinominato in </a:t>
            </a:r>
            <a:r>
              <a:rPr lang="it-IT" b="1" dirty="0"/>
              <a:t>PHP/FI</a:t>
            </a:r>
            <a:r>
              <a:rPr lang="it-IT" dirty="0"/>
              <a:t>, anche grazie alla possibilità di </a:t>
            </a:r>
            <a:r>
              <a:rPr lang="it-IT" b="1" dirty="0"/>
              <a:t>integrare PHP nelle pagine </a:t>
            </a:r>
            <a:r>
              <a:rPr lang="it-IT" b="1" dirty="0" smtClean="0"/>
              <a:t>HTML </a:t>
            </a:r>
            <a:r>
              <a:rPr lang="it-IT" dirty="0" smtClean="0"/>
              <a:t>e </a:t>
            </a:r>
            <a:r>
              <a:rPr lang="it-IT" dirty="0" err="1" smtClean="0"/>
              <a:t>tool</a:t>
            </a:r>
            <a:r>
              <a:rPr lang="it-IT" dirty="0" smtClean="0"/>
              <a:t> </a:t>
            </a:r>
            <a:r>
              <a:rPr lang="it-IT" dirty="0"/>
              <a:t>per la gestione di </a:t>
            </a:r>
            <a:r>
              <a:rPr lang="it-IT" b="1" dirty="0" err="1"/>
              <a:t>form</a:t>
            </a:r>
            <a:endParaRPr lang="it-IT" b="1" dirty="0"/>
          </a:p>
          <a:p>
            <a:r>
              <a:rPr lang="it-IT" b="1" dirty="0" smtClean="0"/>
              <a:t>Il </a:t>
            </a:r>
            <a:r>
              <a:rPr lang="it-IT" b="1" dirty="0"/>
              <a:t>12 novembre 1997 </a:t>
            </a:r>
            <a:r>
              <a:rPr lang="it-IT" dirty="0"/>
              <a:t>arriva </a:t>
            </a:r>
            <a:r>
              <a:rPr lang="it-IT" b="1" dirty="0"/>
              <a:t>PHP/FI 2.0 </a:t>
            </a:r>
            <a:r>
              <a:rPr lang="it-IT" dirty="0"/>
              <a:t>che, secondo il sito php.net, è usato da circa 50 000 domini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PHP 2.0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31659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PHP3.0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sz="quarter" idx="13"/>
          </p:nvPr>
        </p:nvSpPr>
        <p:spPr>
          <a:xfrm>
            <a:off x="676655" y="2204864"/>
            <a:ext cx="4183378" cy="4824536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PHP 3.0 è rilasciato </a:t>
            </a:r>
            <a:r>
              <a:rPr lang="it-IT" dirty="0"/>
              <a:t>il </a:t>
            </a:r>
            <a:r>
              <a:rPr lang="it-IT" b="1" dirty="0"/>
              <a:t>6 giugno </a:t>
            </a:r>
            <a:r>
              <a:rPr lang="it-IT" b="1" dirty="0" smtClean="0"/>
              <a:t>1998</a:t>
            </a:r>
          </a:p>
          <a:p>
            <a:r>
              <a:rPr lang="it-IT" dirty="0" smtClean="0"/>
              <a:t>il </a:t>
            </a:r>
            <a:r>
              <a:rPr lang="it-IT" dirty="0"/>
              <a:t>progetto passa dall’essere espressione di una sola persona, all’essere espressione di un gruppo di lavoro, un vero e proprio team di sviluppo di cui </a:t>
            </a:r>
            <a:r>
              <a:rPr lang="it-IT" dirty="0" err="1"/>
              <a:t>Suraski</a:t>
            </a:r>
            <a:r>
              <a:rPr lang="it-IT" dirty="0"/>
              <a:t> e </a:t>
            </a:r>
            <a:r>
              <a:rPr lang="it-IT" dirty="0" err="1"/>
              <a:t>Gutmans</a:t>
            </a:r>
            <a:r>
              <a:rPr lang="it-IT" dirty="0"/>
              <a:t> sono esponenti di spicco.</a:t>
            </a:r>
            <a:endParaRPr lang="it-IT" b="1" dirty="0" smtClean="0"/>
          </a:p>
          <a:p>
            <a:r>
              <a:rPr lang="it-IT" dirty="0" smtClean="0"/>
              <a:t>Viene rilasciato </a:t>
            </a:r>
            <a:r>
              <a:rPr lang="it-IT" b="1" dirty="0" smtClean="0"/>
              <a:t>il </a:t>
            </a:r>
            <a:r>
              <a:rPr lang="it-IT" b="1" dirty="0" err="1" smtClean="0"/>
              <a:t>parser</a:t>
            </a:r>
            <a:r>
              <a:rPr lang="it-IT" b="1" dirty="0" smtClean="0"/>
              <a:t> "</a:t>
            </a:r>
            <a:r>
              <a:rPr lang="it-IT" b="1" dirty="0" err="1" smtClean="0"/>
              <a:t>Zend</a:t>
            </a:r>
            <a:r>
              <a:rPr lang="it-IT" b="1" dirty="0" smtClean="0"/>
              <a:t> </a:t>
            </a:r>
            <a:r>
              <a:rPr lang="it-IT" b="1" dirty="0"/>
              <a:t>Engine</a:t>
            </a:r>
            <a:r>
              <a:rPr lang="it-IT" b="1" dirty="0" smtClean="0"/>
              <a:t>"</a:t>
            </a:r>
          </a:p>
          <a:p>
            <a:r>
              <a:rPr lang="it-IT" dirty="0" smtClean="0"/>
              <a:t>Viene aggiunto il </a:t>
            </a:r>
            <a:r>
              <a:rPr lang="it-IT" b="1" dirty="0" smtClean="0"/>
              <a:t>supporto </a:t>
            </a:r>
            <a:r>
              <a:rPr lang="it-IT" b="1" dirty="0"/>
              <a:t>per altri database</a:t>
            </a:r>
            <a:r>
              <a:rPr lang="it-IT" dirty="0"/>
              <a:t> e la </a:t>
            </a:r>
            <a:r>
              <a:rPr lang="it-IT" b="1" dirty="0"/>
              <a:t>compatibilità</a:t>
            </a:r>
            <a:r>
              <a:rPr lang="it-IT" dirty="0"/>
              <a:t> con Windows ed altri sistemi operativi. </a:t>
            </a:r>
            <a:endParaRPr lang="it-IT" dirty="0" smtClean="0"/>
          </a:p>
          <a:p>
            <a:r>
              <a:rPr lang="it-IT" dirty="0" smtClean="0"/>
              <a:t>Cambia </a:t>
            </a:r>
            <a:r>
              <a:rPr lang="it-IT" dirty="0"/>
              <a:t>anche il nome che da "Personal Home Page" diventa l'attuale "PHP: </a:t>
            </a:r>
            <a:r>
              <a:rPr lang="it-IT" dirty="0" err="1"/>
              <a:t>Hypertext</a:t>
            </a:r>
            <a:r>
              <a:rPr lang="it-IT" dirty="0"/>
              <a:t> </a:t>
            </a:r>
            <a:r>
              <a:rPr lang="it-IT" dirty="0" err="1"/>
              <a:t>Preprocessor</a:t>
            </a:r>
            <a:r>
              <a:rPr lang="it-IT" dirty="0" smtClean="0"/>
              <a:t>".</a:t>
            </a:r>
          </a:p>
          <a:p>
            <a:r>
              <a:rPr lang="it-IT" dirty="0" smtClean="0"/>
              <a:t>Introdotta la programmazione a oggetti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4158"/>
          <a:stretch/>
        </p:blipFill>
        <p:spPr bwMode="auto">
          <a:xfrm>
            <a:off x="5292080" y="2712866"/>
            <a:ext cx="3347778" cy="3384376"/>
          </a:xfrm>
          <a:prstGeom prst="rect">
            <a:avLst/>
          </a:prstGeom>
          <a:ln w="76200">
            <a:solidFill>
              <a:schemeClr val="accent1"/>
            </a:solidFill>
            <a:miter lim="800000"/>
            <a:headEnd/>
            <a:tailEnd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5948707" y="6268670"/>
            <a:ext cx="2034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Gutmans</a:t>
            </a:r>
            <a:r>
              <a:rPr lang="it-IT" dirty="0" smtClean="0"/>
              <a:t> e </a:t>
            </a:r>
            <a:r>
              <a:rPr lang="it-IT" dirty="0" err="1" smtClean="0"/>
              <a:t>Suraski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94025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b="1" dirty="0"/>
              <a:t>PHP 4.0 </a:t>
            </a:r>
            <a:r>
              <a:rPr lang="it-IT" dirty="0"/>
              <a:t>porta, il 22 maggio 2000, molte ottimizzazioni. </a:t>
            </a:r>
            <a:endParaRPr lang="it-IT" dirty="0" smtClean="0"/>
          </a:p>
          <a:p>
            <a:r>
              <a:rPr lang="it-IT" dirty="0" smtClean="0"/>
              <a:t>Viene </a:t>
            </a:r>
            <a:r>
              <a:rPr lang="it-IT" dirty="0"/>
              <a:t>cambiata anche la licenza, che </a:t>
            </a:r>
            <a:r>
              <a:rPr lang="it-IT" b="1" dirty="0"/>
              <a:t>dalla GPL </a:t>
            </a:r>
            <a:r>
              <a:rPr lang="it-IT" dirty="0"/>
              <a:t>(</a:t>
            </a:r>
            <a:r>
              <a:rPr lang="it-IT" dirty="0" err="1"/>
              <a:t>addottata</a:t>
            </a:r>
            <a:r>
              <a:rPr lang="it-IT" dirty="0"/>
              <a:t> fin da PHP 1.0) passò alla </a:t>
            </a:r>
            <a:r>
              <a:rPr lang="it-IT" b="1" dirty="0"/>
              <a:t>PHP License</a:t>
            </a:r>
            <a:r>
              <a:rPr lang="it-IT" dirty="0"/>
              <a:t>, più restrittiva ma sempre Open source</a:t>
            </a:r>
            <a:r>
              <a:rPr lang="it-IT" dirty="0" smtClean="0"/>
              <a:t>.</a:t>
            </a:r>
          </a:p>
          <a:p>
            <a:r>
              <a:rPr lang="it-IT" dirty="0" smtClean="0"/>
              <a:t>Rimane alta la compatibilità verso la versione precedente</a:t>
            </a:r>
          </a:p>
          <a:p>
            <a:r>
              <a:rPr lang="it-IT" b="1" dirty="0" smtClean="0"/>
              <a:t>Programmi più veloci </a:t>
            </a:r>
            <a:r>
              <a:rPr lang="it-IT" dirty="0" smtClean="0"/>
              <a:t>(un fattore da 5 volte a 200!)</a:t>
            </a:r>
          </a:p>
          <a:p>
            <a:r>
              <a:rPr lang="it-IT" dirty="0" smtClean="0"/>
              <a:t>Migliore collaborazione con molti web server. Nelle versioni precedenti solo </a:t>
            </a:r>
            <a:r>
              <a:rPr lang="it-IT" b="1" dirty="0" smtClean="0"/>
              <a:t>apache</a:t>
            </a:r>
            <a:r>
              <a:rPr lang="it-IT" dirty="0" smtClean="0"/>
              <a:t> veniva supportato</a:t>
            </a:r>
          </a:p>
          <a:p>
            <a:r>
              <a:rPr lang="it-IT" dirty="0" smtClean="0"/>
              <a:t>L’interfaccia di </a:t>
            </a:r>
            <a:r>
              <a:rPr lang="it-IT" b="1" dirty="0" err="1" smtClean="0"/>
              <a:t>php</a:t>
            </a:r>
            <a:r>
              <a:rPr lang="it-IT" b="1" dirty="0"/>
              <a:t> </a:t>
            </a:r>
            <a:r>
              <a:rPr lang="it-IT" b="1" dirty="0" smtClean="0"/>
              <a:t>4 </a:t>
            </a:r>
            <a:r>
              <a:rPr lang="it-IT" dirty="0" smtClean="0"/>
              <a:t>viene standardizzata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PHP 4.0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92221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il </a:t>
            </a:r>
            <a:r>
              <a:rPr lang="it-IT" b="1" dirty="0"/>
              <a:t>13 luglio 2004</a:t>
            </a:r>
            <a:r>
              <a:rPr lang="it-IT" dirty="0"/>
              <a:t>, viene rilasciato PHP 5.0. </a:t>
            </a:r>
            <a:endParaRPr lang="it-IT" dirty="0" smtClean="0"/>
          </a:p>
          <a:p>
            <a:r>
              <a:rPr lang="it-IT" dirty="0" smtClean="0"/>
              <a:t>Molti </a:t>
            </a:r>
            <a:r>
              <a:rPr lang="it-IT" dirty="0"/>
              <a:t>sono i miglioramenti proposti da questa versione; </a:t>
            </a:r>
            <a:endParaRPr lang="it-IT" dirty="0" smtClean="0"/>
          </a:p>
          <a:p>
            <a:r>
              <a:rPr lang="it-IT" dirty="0" smtClean="0"/>
              <a:t>il </a:t>
            </a:r>
            <a:r>
              <a:rPr lang="it-IT" dirty="0"/>
              <a:t>principale è l'introduzione dello </a:t>
            </a:r>
            <a:r>
              <a:rPr lang="it-IT" dirty="0" err="1"/>
              <a:t>Zend</a:t>
            </a:r>
            <a:r>
              <a:rPr lang="it-IT" dirty="0"/>
              <a:t> Engine 2 </a:t>
            </a:r>
            <a:endParaRPr lang="it-IT" dirty="0" smtClean="0"/>
          </a:p>
          <a:p>
            <a:r>
              <a:rPr lang="it-IT" dirty="0" smtClean="0"/>
              <a:t>miglioramento della </a:t>
            </a:r>
            <a:r>
              <a:rPr lang="it-IT" b="1" dirty="0" smtClean="0"/>
              <a:t>programmazione </a:t>
            </a:r>
            <a:r>
              <a:rPr lang="it-IT" b="1" dirty="0"/>
              <a:t>a oggetti.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Php</a:t>
            </a:r>
            <a:r>
              <a:rPr lang="it-IT" dirty="0" smtClean="0"/>
              <a:t> 5.0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31345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Cosa ci sarà nella nuova versione:</a:t>
            </a:r>
          </a:p>
          <a:p>
            <a:r>
              <a:rPr lang="it-IT" b="1" dirty="0" smtClean="0"/>
              <a:t>supporto </a:t>
            </a:r>
            <a:r>
              <a:rPr lang="it-IT" b="1" dirty="0" err="1" smtClean="0"/>
              <a:t>Unicode</a:t>
            </a:r>
            <a:r>
              <a:rPr lang="it-IT" dirty="0" smtClean="0"/>
              <a:t> nativo</a:t>
            </a:r>
          </a:p>
          <a:p>
            <a:r>
              <a:rPr lang="it-IT" b="1" dirty="0" err="1"/>
              <a:t>Unicode</a:t>
            </a:r>
            <a:r>
              <a:rPr lang="it-IT" dirty="0"/>
              <a:t> è un sistema di codifica standard che supporta quasi tutti i caratteri del </a:t>
            </a:r>
            <a:r>
              <a:rPr lang="it-IT" dirty="0" smtClean="0"/>
              <a:t>mondo</a:t>
            </a:r>
            <a:endParaRPr lang="it-IT" dirty="0"/>
          </a:p>
          <a:p>
            <a:r>
              <a:rPr lang="it-IT" dirty="0"/>
              <a:t>rimozione del supporto alla prima versione del </a:t>
            </a:r>
            <a:r>
              <a:rPr lang="it-IT" b="1" dirty="0"/>
              <a:t>motore </a:t>
            </a:r>
            <a:r>
              <a:rPr lang="it-IT" b="1" dirty="0" err="1" smtClean="0"/>
              <a:t>Zend</a:t>
            </a:r>
            <a:endParaRPr lang="it-IT" b="1" dirty="0" smtClean="0"/>
          </a:p>
          <a:p>
            <a:r>
              <a:rPr lang="it-IT" dirty="0"/>
              <a:t>Anche il </a:t>
            </a:r>
            <a:r>
              <a:rPr lang="it-IT" b="1" dirty="0"/>
              <a:t>modello ad oggetti</a:t>
            </a:r>
            <a:r>
              <a:rPr lang="it-IT" dirty="0"/>
              <a:t> introdotto </a:t>
            </a:r>
            <a:r>
              <a:rPr lang="it-IT" dirty="0" smtClean="0"/>
              <a:t>nella </a:t>
            </a:r>
            <a:r>
              <a:rPr lang="it-IT" dirty="0"/>
              <a:t>versione 5, è stato ulteriormente migliorato</a:t>
            </a:r>
            <a:endParaRPr lang="it-IT" dirty="0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PHP 6.0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659158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sicurezza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sz="quarter" idx="13"/>
          </p:nvPr>
        </p:nvSpPr>
        <p:spPr>
          <a:xfrm>
            <a:off x="251520" y="1844824"/>
            <a:ext cx="3960440" cy="4896544"/>
          </a:xfrm>
        </p:spPr>
        <p:txBody>
          <a:bodyPr>
            <a:normAutofit fontScale="92500" lnSpcReduction="20000"/>
          </a:bodyPr>
          <a:lstStyle/>
          <a:p>
            <a:r>
              <a:rPr lang="it-IT" sz="2500" dirty="0"/>
              <a:t>La </a:t>
            </a:r>
            <a:r>
              <a:rPr lang="it-IT" sz="2500" b="1" dirty="0"/>
              <a:t>percentuale</a:t>
            </a:r>
            <a:r>
              <a:rPr lang="it-IT" sz="2500" dirty="0"/>
              <a:t> di software </a:t>
            </a:r>
            <a:r>
              <a:rPr lang="it-IT" sz="2500" b="1" dirty="0"/>
              <a:t>non sicuro scritto in PHP,</a:t>
            </a:r>
            <a:r>
              <a:rPr lang="it-IT" sz="2500" dirty="0"/>
              <a:t> sul totale di tutte le falle nei software elencate dal Common </a:t>
            </a:r>
            <a:r>
              <a:rPr lang="it-IT" sz="2500" dirty="0" err="1"/>
              <a:t>Vulnerabilities</a:t>
            </a:r>
            <a:r>
              <a:rPr lang="it-IT" sz="2500" dirty="0"/>
              <a:t> and </a:t>
            </a:r>
            <a:r>
              <a:rPr lang="it-IT" sz="2500" dirty="0" err="1"/>
              <a:t>Exposures</a:t>
            </a:r>
            <a:r>
              <a:rPr lang="it-IT" sz="2500" dirty="0"/>
              <a:t>, ammontava al: </a:t>
            </a:r>
            <a:endParaRPr lang="it-IT" sz="2500" dirty="0" smtClean="0"/>
          </a:p>
          <a:p>
            <a:r>
              <a:rPr lang="it-IT" sz="2500" dirty="0" smtClean="0"/>
              <a:t>12</a:t>
            </a:r>
            <a:r>
              <a:rPr lang="it-IT" sz="2500" dirty="0"/>
              <a:t>% nel 2003, </a:t>
            </a:r>
            <a:endParaRPr lang="it-IT" sz="2500" dirty="0" smtClean="0"/>
          </a:p>
          <a:p>
            <a:r>
              <a:rPr lang="it-IT" sz="2500" dirty="0" smtClean="0"/>
              <a:t>20</a:t>
            </a:r>
            <a:r>
              <a:rPr lang="it-IT" sz="2500" dirty="0"/>
              <a:t>% nel 2004, </a:t>
            </a:r>
            <a:endParaRPr lang="it-IT" sz="2500" dirty="0" smtClean="0"/>
          </a:p>
          <a:p>
            <a:r>
              <a:rPr lang="it-IT" sz="2500" dirty="0" smtClean="0"/>
              <a:t>28</a:t>
            </a:r>
            <a:r>
              <a:rPr lang="it-IT" sz="2500" dirty="0"/>
              <a:t>% nel 2005, </a:t>
            </a:r>
            <a:endParaRPr lang="it-IT" sz="2500" dirty="0" smtClean="0"/>
          </a:p>
          <a:p>
            <a:r>
              <a:rPr lang="it-IT" sz="2500" dirty="0" smtClean="0"/>
              <a:t>43</a:t>
            </a:r>
            <a:r>
              <a:rPr lang="it-IT" sz="2500" dirty="0"/>
              <a:t>% nel 2006, </a:t>
            </a:r>
            <a:endParaRPr lang="it-IT" sz="2500" dirty="0" smtClean="0"/>
          </a:p>
          <a:p>
            <a:r>
              <a:rPr lang="it-IT" sz="2500" dirty="0" smtClean="0"/>
              <a:t>36</a:t>
            </a:r>
            <a:r>
              <a:rPr lang="it-IT" sz="2500" dirty="0"/>
              <a:t>% nel 2007, </a:t>
            </a:r>
            <a:endParaRPr lang="it-IT" sz="2500" dirty="0" smtClean="0"/>
          </a:p>
          <a:p>
            <a:r>
              <a:rPr lang="it-IT" sz="2500" dirty="0" smtClean="0"/>
              <a:t>34.8</a:t>
            </a:r>
            <a:r>
              <a:rPr lang="it-IT" sz="2500" dirty="0"/>
              <a:t>% nel 2008, </a:t>
            </a:r>
            <a:endParaRPr lang="it-IT" sz="2500" dirty="0" smtClean="0"/>
          </a:p>
          <a:p>
            <a:r>
              <a:rPr lang="it-IT" sz="2500" dirty="0" smtClean="0"/>
              <a:t>29.9</a:t>
            </a:r>
            <a:r>
              <a:rPr lang="it-IT" sz="2500" dirty="0"/>
              <a:t>% nel 2009 e </a:t>
            </a:r>
            <a:endParaRPr lang="it-IT" sz="2500" dirty="0" smtClean="0"/>
          </a:p>
          <a:p>
            <a:r>
              <a:rPr lang="it-IT" sz="2500" dirty="0" smtClean="0"/>
              <a:t>27.2</a:t>
            </a:r>
            <a:r>
              <a:rPr lang="it-IT" sz="2500" dirty="0"/>
              <a:t>% nel </a:t>
            </a:r>
            <a:r>
              <a:rPr lang="it-IT" sz="2500" dirty="0" smtClean="0"/>
              <a:t>2010.</a:t>
            </a:r>
          </a:p>
          <a:p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xmlns="" val="4224025451"/>
              </p:ext>
            </p:extLst>
          </p:nvPr>
        </p:nvGraphicFramePr>
        <p:xfrm>
          <a:off x="3851920" y="2636912"/>
          <a:ext cx="5112568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90345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nde">
  <a:themeElements>
    <a:clrScheme name="Onde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nde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nde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160</TotalTime>
  <Words>785</Words>
  <Application>Microsoft Office PowerPoint</Application>
  <PresentationFormat>Presentazione su schermo (4:3)</PresentationFormat>
  <Paragraphs>77</Paragraphs>
  <Slides>12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Onde</vt:lpstr>
      <vt:lpstr>PHP</vt:lpstr>
      <vt:lpstr>PHP (HyperText Prepocessor)</vt:lpstr>
      <vt:lpstr>PHP 1.0</vt:lpstr>
      <vt:lpstr>PHP 2.0</vt:lpstr>
      <vt:lpstr>PHP3.0</vt:lpstr>
      <vt:lpstr>PHP 4.0</vt:lpstr>
      <vt:lpstr>Php 5.0</vt:lpstr>
      <vt:lpstr>PHP 6.0</vt:lpstr>
      <vt:lpstr>sicurezza</vt:lpstr>
      <vt:lpstr>sicurezza</vt:lpstr>
      <vt:lpstr>Consigli per la sicurezza</vt:lpstr>
      <vt:lpstr>sicurezza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php</dc:title>
  <dc:creator>User</dc:creator>
  <cp:lastModifiedBy>Rossana Le Mura</cp:lastModifiedBy>
  <cp:revision>38</cp:revision>
  <dcterms:created xsi:type="dcterms:W3CDTF">2013-04-13T18:08:26Z</dcterms:created>
  <dcterms:modified xsi:type="dcterms:W3CDTF">2013-12-10T12:19:19Z</dcterms:modified>
</cp:coreProperties>
</file>