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20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5553-F2D3-4AE6-965B-DE5CA440E2E9}" type="datetimeFigureOut">
              <a:rPr lang="it-IT" smtClean="0"/>
              <a:t>22/11/2013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27738-DC4A-48BE-98B2-1BE374780A9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5553-F2D3-4AE6-965B-DE5CA440E2E9}" type="datetimeFigureOut">
              <a:rPr lang="it-IT" smtClean="0"/>
              <a:t>22/11/2013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27738-DC4A-48BE-98B2-1BE374780A9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5553-F2D3-4AE6-965B-DE5CA440E2E9}" type="datetimeFigureOut">
              <a:rPr lang="it-IT" smtClean="0"/>
              <a:t>22/11/2013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27738-DC4A-48BE-98B2-1BE374780A9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5553-F2D3-4AE6-965B-DE5CA440E2E9}" type="datetimeFigureOut">
              <a:rPr lang="it-IT" smtClean="0"/>
              <a:t>22/11/2013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27738-DC4A-48BE-98B2-1BE374780A9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5553-F2D3-4AE6-965B-DE5CA440E2E9}" type="datetimeFigureOut">
              <a:rPr lang="it-IT" smtClean="0"/>
              <a:t>22/11/2013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27738-DC4A-48BE-98B2-1BE374780A9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5553-F2D3-4AE6-965B-DE5CA440E2E9}" type="datetimeFigureOut">
              <a:rPr lang="it-IT" smtClean="0"/>
              <a:t>22/11/2013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27738-DC4A-48BE-98B2-1BE374780A9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5553-F2D3-4AE6-965B-DE5CA440E2E9}" type="datetimeFigureOut">
              <a:rPr lang="it-IT" smtClean="0"/>
              <a:t>22/11/2013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27738-DC4A-48BE-98B2-1BE374780A9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5553-F2D3-4AE6-965B-DE5CA440E2E9}" type="datetimeFigureOut">
              <a:rPr lang="it-IT" smtClean="0"/>
              <a:t>22/11/2013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27738-DC4A-48BE-98B2-1BE374780A9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5553-F2D3-4AE6-965B-DE5CA440E2E9}" type="datetimeFigureOut">
              <a:rPr lang="it-IT" smtClean="0"/>
              <a:t>22/11/2013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27738-DC4A-48BE-98B2-1BE374780A9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5553-F2D3-4AE6-965B-DE5CA440E2E9}" type="datetimeFigureOut">
              <a:rPr lang="it-IT" smtClean="0"/>
              <a:t>22/11/2013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27738-DC4A-48BE-98B2-1BE374780A9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5553-F2D3-4AE6-965B-DE5CA440E2E9}" type="datetimeFigureOut">
              <a:rPr lang="it-IT" smtClean="0"/>
              <a:t>22/11/2013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27738-DC4A-48BE-98B2-1BE374780A9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25553-F2D3-4AE6-965B-DE5CA440E2E9}" type="datetimeFigureOut">
              <a:rPr lang="it-IT" smtClean="0"/>
              <a:t>22/11/2013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27738-DC4A-48BE-98B2-1BE374780A97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Array</a:t>
            </a:r>
            <a:r>
              <a:rPr lang="it-IT" dirty="0" smtClean="0"/>
              <a:t> di controlli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Oggetto dinamico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E’ un oggetto che viene creato a </a:t>
            </a:r>
            <a:r>
              <a:rPr lang="it-IT" dirty="0" err="1" smtClean="0"/>
              <a:t>run-time</a:t>
            </a:r>
            <a:endParaRPr lang="it-IT" dirty="0" smtClean="0"/>
          </a:p>
          <a:p>
            <a:r>
              <a:rPr lang="it-IT" dirty="0" smtClean="0"/>
              <a:t>Non esiste al momento della compilazione del programma, ma viene “istanziato” tramite il codice</a:t>
            </a:r>
          </a:p>
          <a:p>
            <a:r>
              <a:rPr lang="it-IT" dirty="0" smtClean="0"/>
              <a:t>Le sue proprietà sono inizializzate </a:t>
            </a:r>
            <a:r>
              <a:rPr lang="it-IT" dirty="0" err="1" smtClean="0"/>
              <a:t>tremite</a:t>
            </a:r>
            <a:r>
              <a:rPr lang="it-IT" dirty="0" smtClean="0"/>
              <a:t> il codice (notazione puntata)</a:t>
            </a:r>
          </a:p>
          <a:p>
            <a:r>
              <a:rPr lang="it-IT" dirty="0" smtClean="0"/>
              <a:t>&lt;nome oggetto&gt;.&lt;nome proprietà&gt;=&lt;valore&gt;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L’</a:t>
            </a:r>
            <a:r>
              <a:rPr lang="it-IT" dirty="0" err="1" smtClean="0"/>
              <a:t>array</a:t>
            </a:r>
            <a:r>
              <a:rPr lang="it-IT" dirty="0" smtClean="0"/>
              <a:t> si dichiara con </a:t>
            </a:r>
          </a:p>
          <a:p>
            <a:pPr lvl="1"/>
            <a:r>
              <a:rPr lang="it-IT" dirty="0" smtClean="0"/>
              <a:t>DIM &lt;nome </a:t>
            </a:r>
            <a:r>
              <a:rPr lang="it-IT" dirty="0" err="1" smtClean="0"/>
              <a:t>array</a:t>
            </a:r>
            <a:r>
              <a:rPr lang="it-IT" dirty="0" smtClean="0"/>
              <a:t>&gt; AS &lt;tipo di oggetto&gt;</a:t>
            </a:r>
          </a:p>
          <a:p>
            <a:r>
              <a:rPr lang="it-IT" dirty="0" smtClean="0"/>
              <a:t>Si “istanzia” con NEW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vettore(i)</a:t>
            </a:r>
            <a:r>
              <a:rPr lang="it-IT" dirty="0" smtClean="0"/>
              <a:t>.</a:t>
            </a:r>
            <a:r>
              <a:rPr lang="it-IT" dirty="0" err="1"/>
              <a:t>Image</a:t>
            </a:r>
            <a:r>
              <a:rPr lang="it-IT" dirty="0"/>
              <a:t> = </a:t>
            </a:r>
            <a:r>
              <a:rPr lang="it-IT" dirty="0" err="1"/>
              <a:t>System.Drawing.Image.FromFile</a:t>
            </a:r>
            <a:r>
              <a:rPr lang="it-IT" dirty="0"/>
              <a:t>(</a:t>
            </a:r>
            <a:r>
              <a:rPr lang="it-IT" dirty="0" err="1"/>
              <a:t>Application.StartupPath</a:t>
            </a:r>
            <a:r>
              <a:rPr lang="it-IT" dirty="0"/>
              <a:t> &amp; "\libera.jpg")</a:t>
            </a:r>
          </a:p>
          <a:p>
            <a:r>
              <a:rPr lang="en-US" dirty="0"/>
              <a:t> </a:t>
            </a:r>
            <a:r>
              <a:rPr lang="it-IT" b="1" dirty="0" smtClean="0">
                <a:solidFill>
                  <a:srgbClr val="FF0000"/>
                </a:solidFill>
              </a:rPr>
              <a:t>&lt;nome vettore&gt;(i)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.</a:t>
            </a:r>
            <a:r>
              <a:rPr lang="en-US" b="1" dirty="0" err="1">
                <a:solidFill>
                  <a:srgbClr val="FF0000"/>
                </a:solidFill>
              </a:rPr>
              <a:t>SetBounds</a:t>
            </a:r>
            <a:r>
              <a:rPr lang="en-US" b="1" dirty="0">
                <a:solidFill>
                  <a:srgbClr val="FF0000"/>
                </a:solidFill>
              </a:rPr>
              <a:t>(10 + </a:t>
            </a:r>
            <a:r>
              <a:rPr lang="en-US" b="1" dirty="0" err="1" smtClean="0">
                <a:solidFill>
                  <a:srgbClr val="FF0000"/>
                </a:solidFill>
              </a:rPr>
              <a:t>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* 50, </a:t>
            </a:r>
            <a:r>
              <a:rPr lang="en-US" b="1" dirty="0" smtClean="0">
                <a:solidFill>
                  <a:srgbClr val="FF0000"/>
                </a:solidFill>
              </a:rPr>
              <a:t>45</a:t>
            </a:r>
            <a:r>
              <a:rPr lang="en-US" b="1" dirty="0">
                <a:solidFill>
                  <a:srgbClr val="FF0000"/>
                </a:solidFill>
              </a:rPr>
              <a:t>, 30, 40)</a:t>
            </a:r>
          </a:p>
          <a:p>
            <a:r>
              <a:rPr lang="it-IT" dirty="0"/>
              <a:t>                    .</a:t>
            </a:r>
            <a:r>
              <a:rPr lang="it-IT" dirty="0" err="1"/>
              <a:t>SizeMode</a:t>
            </a:r>
            <a:r>
              <a:rPr lang="it-IT" dirty="0"/>
              <a:t> = </a:t>
            </a:r>
            <a:r>
              <a:rPr lang="it-IT" dirty="0" err="1"/>
              <a:t>PictureBoxSizeMode.StretchImage</a:t>
            </a:r>
            <a:endParaRPr lang="it-IT" dirty="0"/>
          </a:p>
          <a:p>
            <a:r>
              <a:rPr lang="it-IT" dirty="0"/>
              <a:t>                    </a:t>
            </a:r>
            <a:r>
              <a:rPr lang="it-IT" b="1" dirty="0" smtClean="0">
                <a:solidFill>
                  <a:srgbClr val="FF0000"/>
                </a:solidFill>
              </a:rPr>
              <a:t>vettore(i</a:t>
            </a:r>
            <a:r>
              <a:rPr lang="it-IT" b="1" dirty="0">
                <a:solidFill>
                  <a:srgbClr val="FF0000"/>
                </a:solidFill>
              </a:rPr>
              <a:t>)</a:t>
            </a:r>
            <a:r>
              <a:rPr lang="it-IT" b="1" dirty="0" smtClean="0">
                <a:solidFill>
                  <a:srgbClr val="FF0000"/>
                </a:solidFill>
              </a:rPr>
              <a:t>.</a:t>
            </a:r>
            <a:r>
              <a:rPr lang="it-IT" b="1" dirty="0" err="1" smtClean="0">
                <a:solidFill>
                  <a:srgbClr val="FF0000"/>
                </a:solidFill>
              </a:rPr>
              <a:t>Visible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>
                <a:solidFill>
                  <a:srgbClr val="FF0000"/>
                </a:solidFill>
              </a:rPr>
              <a:t>= </a:t>
            </a:r>
            <a:r>
              <a:rPr lang="it-IT" b="1" dirty="0" err="1">
                <a:solidFill>
                  <a:srgbClr val="FF0000"/>
                </a:solidFill>
              </a:rPr>
              <a:t>True</a:t>
            </a:r>
            <a:endParaRPr lang="it-IT" b="1" dirty="0">
              <a:solidFill>
                <a:srgbClr val="FF0000"/>
              </a:solidFill>
            </a:endParaRPr>
          </a:p>
          <a:p>
            <a:r>
              <a:rPr lang="it-IT" b="1" dirty="0">
                <a:solidFill>
                  <a:srgbClr val="FF0000"/>
                </a:solidFill>
              </a:rPr>
              <a:t>                    </a:t>
            </a:r>
            <a:r>
              <a:rPr lang="it-IT" b="1" dirty="0" err="1" smtClean="0">
                <a:solidFill>
                  <a:srgbClr val="FF0000"/>
                </a:solidFill>
              </a:rPr>
              <a:t>Me.Controls.Add</a:t>
            </a:r>
            <a:r>
              <a:rPr lang="it-IT" b="1" dirty="0" smtClean="0">
                <a:solidFill>
                  <a:srgbClr val="FF0000"/>
                </a:solidFill>
              </a:rPr>
              <a:t>(vettore(i))</a:t>
            </a:r>
            <a:endParaRPr lang="it-IT" b="1" dirty="0">
              <a:solidFill>
                <a:srgbClr val="FF0000"/>
              </a:solidFill>
            </a:endParaRPr>
          </a:p>
          <a:p>
            <a:r>
              <a:rPr lang="it-IT" dirty="0"/>
              <a:t>                    'Eventualmente aggiungo gestore eventi</a:t>
            </a:r>
          </a:p>
          <a:p>
            <a:r>
              <a:rPr lang="it-IT" dirty="0"/>
              <a:t>                    </a:t>
            </a:r>
            <a:r>
              <a:rPr lang="it-IT" dirty="0" err="1"/>
              <a:t>AddHandler</a:t>
            </a:r>
            <a:r>
              <a:rPr lang="it-IT" dirty="0"/>
              <a:t> matrice(I, j).Click, </a:t>
            </a:r>
            <a:r>
              <a:rPr lang="it-IT" dirty="0" err="1"/>
              <a:t>AddressOf</a:t>
            </a:r>
            <a:r>
              <a:rPr lang="it-IT" dirty="0"/>
              <a:t> Click_Su_Oggetto</a:t>
            </a:r>
          </a:p>
          <a:p>
            <a:r>
              <a:rPr lang="it-IT" dirty="0"/>
              <a:t>                End </a:t>
            </a:r>
            <a:r>
              <a:rPr lang="it-IT" dirty="0" err="1"/>
              <a:t>With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UTILIZZO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Un vettore di oggetti è utile quando si usano più oggetti dello stesso tipo che abbiano lo stesso comportamento</a:t>
            </a:r>
          </a:p>
          <a:p>
            <a:r>
              <a:rPr lang="it-IT" dirty="0" smtClean="0"/>
              <a:t>Fare riferimento ad un elemento del vettore significa “REFERENZIARE” l’oggetto</a:t>
            </a:r>
          </a:p>
          <a:p>
            <a:r>
              <a:rPr lang="it-IT" dirty="0" smtClean="0"/>
              <a:t>I metodi scritti per il vettore sono validi per tutti gli elementi(</a:t>
            </a:r>
            <a:r>
              <a:rPr lang="it-IT" b="1" dirty="0" smtClean="0"/>
              <a:t>istanze</a:t>
            </a:r>
            <a:r>
              <a:rPr lang="it-IT" dirty="0" smtClean="0"/>
              <a:t> degli oggetti) del vettore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MINI TOMBOLA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Simulare l’estrazione di un numero della tombola, con l’accensione del relativo numero sul tabellone</a:t>
            </a:r>
          </a:p>
          <a:p>
            <a:pPr lvl="1"/>
            <a:r>
              <a:rPr lang="it-IT" dirty="0" smtClean="0"/>
              <a:t>Si suppone che la tombola sia di soli 10 numeri e il tabellone sia su </a:t>
            </a:r>
            <a:r>
              <a:rPr lang="it-IT" smtClean="0"/>
              <a:t>una riga</a:t>
            </a:r>
            <a:endParaRPr lang="it-I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217</Words>
  <Application>Microsoft Office PowerPoint</Application>
  <PresentationFormat>Presentazione su schermo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Array di controlli</vt:lpstr>
      <vt:lpstr>Oggetto dinamico</vt:lpstr>
      <vt:lpstr>Diapositiva 3</vt:lpstr>
      <vt:lpstr>Diapositiva 4</vt:lpstr>
      <vt:lpstr>UTILIZZO</vt:lpstr>
      <vt:lpstr>MINI TOMBOLA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Ist Tec Galilei</dc:creator>
  <cp:lastModifiedBy>Ist Tec Galilei</cp:lastModifiedBy>
  <cp:revision>10</cp:revision>
  <dcterms:created xsi:type="dcterms:W3CDTF">2013-11-22T07:43:57Z</dcterms:created>
  <dcterms:modified xsi:type="dcterms:W3CDTF">2013-11-22T09:00:35Z</dcterms:modified>
</cp:coreProperties>
</file>