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t>12/03/2012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t>12/03/2012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t>12/03/2012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t>12/03/2012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t>12/03/2012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t>12/03/2012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t>12/03/2012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t>12/03/2012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t>12/03/2012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t>12/03/2012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t>12/03/2012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36332-F261-4FC0-86AC-B3B626CFE7FE}" type="datetimeFigureOut">
              <a:rPr lang="it-IT" smtClean="0"/>
              <a:t>12/03/2012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9BAAC-C5B4-40AD-A74D-4FF3F8605DF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Visual</a:t>
            </a:r>
            <a:r>
              <a:rPr lang="it-IT" dirty="0" smtClean="0"/>
              <a:t> </a:t>
            </a:r>
            <a:r>
              <a:rPr lang="it-IT" dirty="0" err="1" smtClean="0"/>
              <a:t>basic</a:t>
            </a:r>
            <a:r>
              <a:rPr lang="it-IT" dirty="0" smtClean="0"/>
              <a:t> lezione 3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Un po’ di grafica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4860032" y="4941168"/>
            <a:ext cx="180020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95536" y="836712"/>
            <a:ext cx="1656184" cy="129614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 L 0.125 0  C 0.181 0  0.25 -0.09191  0.25 -0.16651  L 0.25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65495E-6 L 0.74028 0.6713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" y="3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File e nomi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Progetto e tutti i file ad esso collegati vanno salvati in una</a:t>
            </a:r>
            <a:endParaRPr lang="it-IT" dirty="0" smtClean="0"/>
          </a:p>
          <a:p>
            <a:r>
              <a:rPr lang="it-IT" dirty="0" smtClean="0"/>
              <a:t>Il Progetto e la </a:t>
            </a:r>
            <a:r>
              <a:rPr lang="it-IT" dirty="0" err="1" smtClean="0"/>
              <a:t>form</a:t>
            </a:r>
            <a:r>
              <a:rPr lang="it-IT" dirty="0" smtClean="0"/>
              <a:t> vanno salvati in file differenti</a:t>
            </a:r>
          </a:p>
          <a:p>
            <a:r>
              <a:rPr lang="it-IT" dirty="0" smtClean="0"/>
              <a:t>Gli oggetti del VB hanno un nome che si definisce nella proprietà </a:t>
            </a:r>
            <a:r>
              <a:rPr lang="it-IT" dirty="0" err="1" smtClean="0"/>
              <a:t>name</a:t>
            </a:r>
            <a:r>
              <a:rPr lang="it-IT" dirty="0" smtClean="0"/>
              <a:t> (a differenza della </a:t>
            </a:r>
            <a:r>
              <a:rPr lang="it-IT" dirty="0" err="1" smtClean="0"/>
              <a:t>caption</a:t>
            </a:r>
            <a:r>
              <a:rPr lang="it-IT" dirty="0" smtClean="0"/>
              <a:t> che è solo un testo scritto sull’oggetto)</a:t>
            </a:r>
            <a:endParaRPr lang="it-IT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shape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È un oggetto per tracciare figure sulla </a:t>
            </a:r>
            <a:r>
              <a:rPr lang="it-IT" dirty="0" err="1" smtClean="0"/>
              <a:t>form</a:t>
            </a:r>
            <a:endParaRPr lang="it-IT" dirty="0" smtClean="0"/>
          </a:p>
          <a:p>
            <a:pPr lvl="1"/>
            <a:r>
              <a:rPr lang="it-IT" dirty="0" smtClean="0"/>
              <a:t>.</a:t>
            </a:r>
            <a:r>
              <a:rPr lang="it-IT" dirty="0" err="1" smtClean="0"/>
              <a:t>shape</a:t>
            </a:r>
            <a:r>
              <a:rPr lang="it-IT" dirty="0" smtClean="0"/>
              <a:t> = definisce la figura da tracciare</a:t>
            </a:r>
          </a:p>
          <a:p>
            <a:pPr lvl="1"/>
            <a:r>
              <a:rPr lang="en-US" dirty="0" smtClean="0"/>
              <a:t>0 - Rectangle 1 - Square 2 - Oval 3 - Circle 4 - Rounded Rectangle 5 - Rounded Square</a:t>
            </a:r>
          </a:p>
          <a:p>
            <a:pPr lvl="1"/>
            <a:r>
              <a:rPr lang="it-IT" dirty="0" smtClean="0"/>
              <a:t>.</a:t>
            </a:r>
            <a:r>
              <a:rPr lang="it-IT" dirty="0" err="1" smtClean="0"/>
              <a:t>FillStyle</a:t>
            </a:r>
            <a:r>
              <a:rPr lang="it-IT" dirty="0" smtClean="0"/>
              <a:t> </a:t>
            </a:r>
            <a:r>
              <a:rPr lang="it-IT" dirty="0" err="1" smtClean="0"/>
              <a:t>=indica</a:t>
            </a:r>
            <a:r>
              <a:rPr lang="it-IT" dirty="0" smtClean="0"/>
              <a:t> il tipo di riempimento :</a:t>
            </a:r>
            <a:r>
              <a:rPr lang="it-IT" dirty="0"/>
              <a:t> </a:t>
            </a:r>
            <a:endParaRPr lang="it-IT" dirty="0" smtClean="0"/>
          </a:p>
          <a:p>
            <a:pPr lvl="2"/>
            <a:r>
              <a:rPr lang="it-IT" sz="2000" dirty="0" smtClean="0"/>
              <a:t>0=</a:t>
            </a:r>
            <a:r>
              <a:rPr lang="it-IT" sz="2000" dirty="0" smtClean="0"/>
              <a:t>riempimento pieno; 1=riempimento trasparente (default)</a:t>
            </a:r>
          </a:p>
          <a:p>
            <a:pPr lvl="1"/>
            <a:r>
              <a:rPr lang="it-IT" dirty="0" smtClean="0"/>
              <a:t>.</a:t>
            </a:r>
            <a:r>
              <a:rPr lang="it-IT" dirty="0" err="1" smtClean="0"/>
              <a:t>FillColor=</a:t>
            </a:r>
            <a:r>
              <a:rPr lang="it-IT" dirty="0" smtClean="0"/>
              <a:t> indica il colore del riempimento</a:t>
            </a:r>
          </a:p>
          <a:p>
            <a:pPr lvl="1"/>
            <a:r>
              <a:rPr lang="it-IT" dirty="0" smtClean="0"/>
              <a:t>.</a:t>
            </a:r>
            <a:r>
              <a:rPr lang="it-IT" dirty="0" err="1" smtClean="0"/>
              <a:t>BorderColor</a:t>
            </a:r>
            <a:r>
              <a:rPr lang="it-IT" dirty="0" smtClean="0"/>
              <a:t> = indica il colore del bordo</a:t>
            </a:r>
            <a:endParaRPr lang="it-IT" dirty="0" smtClean="0"/>
          </a:p>
          <a:p>
            <a:pPr lvl="1"/>
            <a:r>
              <a:rPr lang="it-IT" dirty="0" smtClean="0"/>
              <a:t>.</a:t>
            </a:r>
            <a:r>
              <a:rPr lang="it-IT" dirty="0" err="1" smtClean="0"/>
              <a:t>BorderWidth</a:t>
            </a:r>
            <a:r>
              <a:rPr lang="it-IT" dirty="0" smtClean="0"/>
              <a:t> = indica lo spessore del bordo</a:t>
            </a:r>
            <a:endParaRPr lang="it-IT" dirty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</p:txBody>
      </p:sp>
      <p:pic>
        <p:nvPicPr>
          <p:cNvPr id="4" name="Immagine 3" descr="vb_shape.gif"/>
          <p:cNvPicPr>
            <a:picLocks noChangeAspect="1"/>
          </p:cNvPicPr>
          <p:nvPr/>
        </p:nvPicPr>
        <p:blipFill>
          <a:blip r:embed="rId2" cstate="print"/>
          <a:srcRect r="13061"/>
          <a:stretch>
            <a:fillRect/>
          </a:stretch>
        </p:blipFill>
        <p:spPr>
          <a:xfrm>
            <a:off x="395536" y="188640"/>
            <a:ext cx="2771800" cy="1450640"/>
          </a:xfrm>
          <a:prstGeom prst="rect">
            <a:avLst/>
          </a:prstGeom>
        </p:spPr>
      </p:pic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movimento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/>
          <a:lstStyle/>
          <a:p>
            <a:r>
              <a:rPr lang="it-IT" dirty="0" err="1" smtClean="0"/>
              <a:t>Shape1.Top</a:t>
            </a:r>
            <a:r>
              <a:rPr lang="it-IT" dirty="0" smtClean="0"/>
              <a:t> = 200 </a:t>
            </a:r>
          </a:p>
          <a:p>
            <a:r>
              <a:rPr lang="it-IT" dirty="0" smtClean="0"/>
              <a:t>Shape1.Left = 200</a:t>
            </a:r>
          </a:p>
          <a:p>
            <a:r>
              <a:rPr lang="it-IT" dirty="0" smtClean="0"/>
              <a:t>Le proprietà top e </a:t>
            </a:r>
            <a:r>
              <a:rPr lang="it-IT" dirty="0" err="1" smtClean="0"/>
              <a:t>left</a:t>
            </a:r>
            <a:r>
              <a:rPr lang="it-IT" dirty="0" smtClean="0"/>
              <a:t> indicano la posizione dell’angolo superiore sinistro della </a:t>
            </a:r>
            <a:r>
              <a:rPr lang="it-IT" dirty="0" err="1" smtClean="0"/>
              <a:t>shape</a:t>
            </a:r>
            <a:r>
              <a:rPr lang="it-IT" dirty="0" smtClean="0"/>
              <a:t> nella </a:t>
            </a:r>
            <a:r>
              <a:rPr lang="it-IT" dirty="0" err="1" smtClean="0"/>
              <a:t>form</a:t>
            </a:r>
            <a:endParaRPr lang="it-IT" dirty="0" smtClean="0"/>
          </a:p>
          <a:p>
            <a:r>
              <a:rPr lang="it-IT" dirty="0" smtClean="0"/>
              <a:t>Variando questi valori muoviamo la </a:t>
            </a:r>
            <a:r>
              <a:rPr lang="it-IT" dirty="0" err="1" smtClean="0"/>
              <a:t>shape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827584" y="5229200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899592" y="5229200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b="1" dirty="0" smtClean="0"/>
              <a:t> </a:t>
            </a:r>
            <a:r>
              <a:rPr lang="it-IT" sz="2800" dirty="0" smtClean="0"/>
              <a:t>.</a:t>
            </a:r>
            <a:r>
              <a:rPr lang="it-IT" sz="2800" dirty="0" err="1" smtClean="0"/>
              <a:t>visible</a:t>
            </a:r>
            <a:r>
              <a:rPr lang="it-IT" sz="2800" dirty="0" smtClean="0"/>
              <a:t> = indica se l’oggetto è visibile sulla </a:t>
            </a:r>
            <a:r>
              <a:rPr lang="it-IT" sz="2800" dirty="0" err="1" smtClean="0"/>
              <a:t>form</a:t>
            </a:r>
            <a:endParaRPr 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7020272" y="5877272"/>
            <a:ext cx="1512168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6.47549E-7 L 0.62622 -0.587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-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Automa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 gli </a:t>
            </a:r>
            <a:r>
              <a:rPr lang="it-IT" dirty="0" err="1" smtClean="0"/>
              <a:t>shape</a:t>
            </a:r>
            <a:r>
              <a:rPr lang="it-IT" dirty="0" smtClean="0"/>
              <a:t> del VB si può simulare un automa a stati finiti</a:t>
            </a:r>
          </a:p>
          <a:p>
            <a:r>
              <a:rPr lang="it-IT" dirty="0" smtClean="0"/>
              <a:t>Ad esempio l’automa distributore di snack</a:t>
            </a:r>
          </a:p>
          <a:p>
            <a:pPr lvl="1"/>
            <a:r>
              <a:rPr lang="it-IT" dirty="0" smtClean="0"/>
              <a:t>Input moneta</a:t>
            </a:r>
          </a:p>
          <a:p>
            <a:pPr lvl="1"/>
            <a:r>
              <a:rPr lang="it-IT" dirty="0" smtClean="0"/>
              <a:t>S0: attesa 1° moneta, s1 attesa 2° moneta</a:t>
            </a:r>
          </a:p>
          <a:p>
            <a:pPr lvl="1"/>
            <a:r>
              <a:rPr lang="it-IT" dirty="0" smtClean="0"/>
              <a:t>Output snack </a:t>
            </a: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3347864" y="5157192"/>
            <a:ext cx="93610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s0</a:t>
            </a:r>
            <a:endParaRPr lang="it-IT" dirty="0"/>
          </a:p>
        </p:txBody>
      </p:sp>
      <p:cxnSp>
        <p:nvCxnSpPr>
          <p:cNvPr id="6" name="Connettore 2 5"/>
          <p:cNvCxnSpPr/>
          <p:nvPr/>
        </p:nvCxnSpPr>
        <p:spPr>
          <a:xfrm>
            <a:off x="4211960" y="5229200"/>
            <a:ext cx="2160240" cy="720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e 6"/>
          <p:cNvSpPr/>
          <p:nvPr/>
        </p:nvSpPr>
        <p:spPr>
          <a:xfrm>
            <a:off x="6372200" y="5229200"/>
            <a:ext cx="1008112" cy="86409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s1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 flipH="1">
            <a:off x="4139952" y="6021288"/>
            <a:ext cx="2160240" cy="720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4355976" y="4797152"/>
            <a:ext cx="2545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Input:Moneta, </a:t>
            </a:r>
            <a:r>
              <a:rPr lang="it-IT" dirty="0" smtClean="0"/>
              <a:t>output:</a:t>
            </a:r>
            <a:r>
              <a:rPr lang="it-IT" dirty="0" smtClean="0"/>
              <a:t>no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067944" y="6237312"/>
            <a:ext cx="282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Input:Moneta, </a:t>
            </a:r>
            <a:r>
              <a:rPr lang="it-IT" dirty="0" smtClean="0"/>
              <a:t>output:</a:t>
            </a:r>
            <a:r>
              <a:rPr lang="it-IT" dirty="0" smtClean="0"/>
              <a:t>snack</a:t>
            </a:r>
            <a:endParaRPr lang="it-IT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Simulazione automa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4762872" cy="4205063"/>
          </a:xfrm>
        </p:spPr>
        <p:txBody>
          <a:bodyPr/>
          <a:lstStyle/>
          <a:p>
            <a:r>
              <a:rPr lang="it-IT" dirty="0" smtClean="0"/>
              <a:t>Oggetti sulla </a:t>
            </a:r>
            <a:r>
              <a:rPr lang="it-IT" dirty="0" err="1" smtClean="0"/>
              <a:t>form</a:t>
            </a:r>
            <a:endParaRPr lang="it-IT" dirty="0" smtClean="0"/>
          </a:p>
          <a:p>
            <a:pPr lvl="1"/>
            <a:r>
              <a:rPr lang="it-IT" dirty="0" smtClean="0"/>
              <a:t>2 </a:t>
            </a:r>
            <a:r>
              <a:rPr lang="it-IT" dirty="0" err="1" smtClean="0"/>
              <a:t>shape</a:t>
            </a:r>
            <a:r>
              <a:rPr lang="it-IT" dirty="0" smtClean="0"/>
              <a:t> per le monete</a:t>
            </a:r>
          </a:p>
          <a:p>
            <a:pPr lvl="1"/>
            <a:r>
              <a:rPr lang="it-IT" dirty="0" err="1" smtClean="0"/>
              <a:t>Shape</a:t>
            </a:r>
            <a:r>
              <a:rPr lang="it-IT" dirty="0" smtClean="0"/>
              <a:t> per s0</a:t>
            </a:r>
          </a:p>
          <a:p>
            <a:pPr lvl="1"/>
            <a:r>
              <a:rPr lang="it-IT" dirty="0" err="1" smtClean="0"/>
              <a:t>Shape</a:t>
            </a:r>
            <a:r>
              <a:rPr lang="it-IT" dirty="0" smtClean="0"/>
              <a:t> per s1 (</a:t>
            </a:r>
            <a:r>
              <a:rPr lang="it-IT" dirty="0" err="1" smtClean="0"/>
              <a:t>visible</a:t>
            </a:r>
            <a:r>
              <a:rPr lang="it-IT" dirty="0" smtClean="0"/>
              <a:t>:false)</a:t>
            </a:r>
          </a:p>
          <a:p>
            <a:pPr lvl="1"/>
            <a:r>
              <a:rPr lang="it-IT" dirty="0" err="1" smtClean="0"/>
              <a:t>Line</a:t>
            </a:r>
            <a:r>
              <a:rPr lang="it-IT" dirty="0" smtClean="0"/>
              <a:t> per le transizioni (</a:t>
            </a:r>
            <a:r>
              <a:rPr lang="it-IT" dirty="0" err="1" smtClean="0"/>
              <a:t>visible</a:t>
            </a:r>
            <a:r>
              <a:rPr lang="it-IT" dirty="0" smtClean="0"/>
              <a:t>:false)</a:t>
            </a:r>
          </a:p>
          <a:p>
            <a:pPr lvl="1"/>
            <a:r>
              <a:rPr lang="it-IT" dirty="0" err="1" smtClean="0"/>
              <a:t>Shape</a:t>
            </a:r>
            <a:r>
              <a:rPr lang="it-IT" dirty="0" smtClean="0"/>
              <a:t> per snack (</a:t>
            </a:r>
            <a:r>
              <a:rPr lang="it-IT" dirty="0" err="1" smtClean="0"/>
              <a:t>visible</a:t>
            </a:r>
            <a:r>
              <a:rPr lang="it-IT" dirty="0" smtClean="0"/>
              <a:t>:false)</a:t>
            </a:r>
            <a:endParaRPr lang="it-IT" dirty="0"/>
          </a:p>
        </p:txBody>
      </p:sp>
      <p:pic>
        <p:nvPicPr>
          <p:cNvPr id="4" name="Immagine 3" descr="Catt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6500" y="1988840"/>
            <a:ext cx="3423570" cy="3456384"/>
          </a:xfrm>
          <a:prstGeom prst="rect">
            <a:avLst/>
          </a:prstGeom>
        </p:spPr>
      </p:pic>
      <p:cxnSp>
        <p:nvCxnSpPr>
          <p:cNvPr id="6" name="Connettore 2 5"/>
          <p:cNvCxnSpPr/>
          <p:nvPr/>
        </p:nvCxnSpPr>
        <p:spPr>
          <a:xfrm>
            <a:off x="4499992" y="2492896"/>
            <a:ext cx="1080120" cy="144016"/>
          </a:xfrm>
          <a:prstGeom prst="straightConnector1">
            <a:avLst/>
          </a:prstGeom>
          <a:ln w="28575">
            <a:solidFill>
              <a:srgbClr val="CC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3347864" y="2924944"/>
            <a:ext cx="2160240" cy="43204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V="1">
            <a:off x="4644008" y="3573016"/>
            <a:ext cx="2592288" cy="7200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V="1">
            <a:off x="4355976" y="3861048"/>
            <a:ext cx="2160240" cy="216024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4355976" y="3212976"/>
            <a:ext cx="2376264" cy="864096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V="1">
            <a:off x="3779912" y="4293096"/>
            <a:ext cx="3384376" cy="64807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Simulazione automa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All’avvio, un </a:t>
            </a:r>
            <a:r>
              <a:rPr lang="it-IT" dirty="0" err="1" smtClean="0"/>
              <a:t>command</a:t>
            </a:r>
            <a:r>
              <a:rPr lang="it-IT" dirty="0" smtClean="0"/>
              <a:t> dà l’input della moneta</a:t>
            </a:r>
          </a:p>
          <a:p>
            <a:pPr lvl="1"/>
            <a:r>
              <a:rPr lang="it-IT" dirty="0" smtClean="0"/>
              <a:t>Sub com_moneta.click()</a:t>
            </a:r>
          </a:p>
          <a:p>
            <a:pPr lvl="2">
              <a:buNone/>
            </a:pPr>
            <a:r>
              <a:rPr lang="it-IT" dirty="0" err="1" smtClean="0"/>
              <a:t>If</a:t>
            </a:r>
            <a:r>
              <a:rPr lang="it-IT" dirty="0" smtClean="0"/>
              <a:t> shape_s1.visible = false </a:t>
            </a:r>
            <a:r>
              <a:rPr lang="it-IT" dirty="0" err="1" smtClean="0"/>
              <a:t>then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B050"/>
                </a:solidFill>
              </a:rPr>
              <a:t>‘siamo nello stato s0</a:t>
            </a:r>
          </a:p>
          <a:p>
            <a:pPr lvl="2">
              <a:buNone/>
            </a:pPr>
            <a:r>
              <a:rPr lang="it-IT" dirty="0">
                <a:solidFill>
                  <a:srgbClr val="00B050"/>
                </a:solidFill>
              </a:rPr>
              <a:t>	</a:t>
            </a:r>
            <a:r>
              <a:rPr lang="it-IT" dirty="0" smtClean="0">
                <a:solidFill>
                  <a:srgbClr val="00B050"/>
                </a:solidFill>
              </a:rPr>
              <a:t>‘movimento della moneta su s0</a:t>
            </a:r>
          </a:p>
          <a:p>
            <a:pPr lvl="2">
              <a:buNone/>
            </a:pP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smtClean="0">
                <a:solidFill>
                  <a:srgbClr val="00B050"/>
                </a:solidFill>
              </a:rPr>
              <a:t>    </a:t>
            </a:r>
            <a:r>
              <a:rPr lang="it-IT" dirty="0" smtClean="0"/>
              <a:t>shape_moneta1.top = ….</a:t>
            </a:r>
          </a:p>
          <a:p>
            <a:pPr lvl="2">
              <a:buNone/>
            </a:pPr>
            <a:r>
              <a:rPr lang="it-IT" dirty="0" smtClean="0">
                <a:solidFill>
                  <a:srgbClr val="00B050"/>
                </a:solidFill>
              </a:rPr>
              <a:t>     </a:t>
            </a:r>
            <a:r>
              <a:rPr lang="it-IT" dirty="0" smtClean="0"/>
              <a:t>shape_moneta1.left = ….</a:t>
            </a:r>
          </a:p>
          <a:p>
            <a:pPr lvl="2">
              <a:buNone/>
            </a:pPr>
            <a:r>
              <a:rPr lang="it-IT" dirty="0" smtClean="0">
                <a:solidFill>
                  <a:srgbClr val="00B050"/>
                </a:solidFill>
              </a:rPr>
              <a:t>‘ rendere visibili s1 e linea1</a:t>
            </a:r>
          </a:p>
          <a:p>
            <a:pPr lvl="2">
              <a:buNone/>
            </a:pP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smtClean="0"/>
              <a:t>shape_s1.visible = </a:t>
            </a:r>
            <a:r>
              <a:rPr lang="it-IT" dirty="0" err="1" smtClean="0"/>
              <a:t>true</a:t>
            </a:r>
            <a:endParaRPr lang="it-IT" dirty="0" smtClean="0"/>
          </a:p>
          <a:p>
            <a:pPr lvl="2">
              <a:buNone/>
            </a:pPr>
            <a:r>
              <a:rPr lang="it-IT" dirty="0" smtClean="0"/>
              <a:t>line1</a:t>
            </a:r>
            <a:r>
              <a:rPr lang="it-IT" dirty="0" smtClean="0"/>
              <a:t>.visible = </a:t>
            </a:r>
            <a:r>
              <a:rPr lang="it-IT" dirty="0" err="1" smtClean="0"/>
              <a:t>true</a:t>
            </a:r>
            <a:endParaRPr lang="it-IT" dirty="0" smtClean="0"/>
          </a:p>
          <a:p>
            <a:pPr lvl="2">
              <a:buNone/>
            </a:pPr>
            <a:r>
              <a:rPr lang="it-IT" dirty="0" smtClean="0"/>
              <a:t>Else                                                                                </a:t>
            </a:r>
          </a:p>
          <a:p>
            <a:pPr lvl="2">
              <a:buNone/>
            </a:pPr>
            <a:r>
              <a:rPr lang="it-IT" dirty="0"/>
              <a:t>	</a:t>
            </a:r>
            <a:r>
              <a:rPr lang="it-IT" dirty="0" smtClean="0"/>
              <a:t>							    </a:t>
            </a:r>
            <a:r>
              <a:rPr lang="it-IT" dirty="0" smtClean="0">
                <a:hlinkClick r:id="" action="ppaction://hlinkshowjump?jump=nextslide"/>
              </a:rPr>
              <a:t>&gt;&gt;&gt;</a:t>
            </a:r>
            <a:endParaRPr lang="it-IT" dirty="0" smtClean="0"/>
          </a:p>
        </p:txBody>
      </p:sp>
      <p:pic>
        <p:nvPicPr>
          <p:cNvPr id="4" name="Immagine 3" descr="Cattura2.JPG"/>
          <p:cNvPicPr>
            <a:picLocks noChangeAspect="1"/>
          </p:cNvPicPr>
          <p:nvPr/>
        </p:nvPicPr>
        <p:blipFill>
          <a:blip r:embed="rId2" cstate="print"/>
          <a:srcRect r="5205"/>
          <a:stretch>
            <a:fillRect/>
          </a:stretch>
        </p:blipFill>
        <p:spPr>
          <a:xfrm>
            <a:off x="5796136" y="2996952"/>
            <a:ext cx="2880320" cy="2808734"/>
          </a:xfrm>
          <a:prstGeom prst="rect">
            <a:avLst/>
          </a:prstGeom>
          <a:ln>
            <a:solidFill>
              <a:srgbClr val="CCCC00"/>
            </a:solidFill>
          </a:ln>
        </p:spPr>
      </p:pic>
      <p:sp>
        <p:nvSpPr>
          <p:cNvPr id="5" name="Rettangolo 4"/>
          <p:cNvSpPr/>
          <p:nvPr/>
        </p:nvSpPr>
        <p:spPr>
          <a:xfrm>
            <a:off x="6156176" y="3356992"/>
            <a:ext cx="36004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6228184" y="3429000"/>
            <a:ext cx="216024" cy="216024"/>
          </a:xfrm>
          <a:prstGeom prst="ellipse">
            <a:avLst/>
          </a:prstGeom>
          <a:solidFill>
            <a:srgbClr val="CCCC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6588224" y="3933056"/>
            <a:ext cx="792088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/>
          <p:cNvSpPr/>
          <p:nvPr/>
        </p:nvSpPr>
        <p:spPr>
          <a:xfrm>
            <a:off x="7380312" y="3861048"/>
            <a:ext cx="504056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0389E-6 L 0.00399 0.1100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Simulazione automa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‘siamo nello stato s1</a:t>
            </a:r>
          </a:p>
          <a:p>
            <a:pPr lvl="1"/>
            <a:r>
              <a:rPr lang="it-IT" dirty="0" smtClean="0"/>
              <a:t>La moneta si muove verso s1</a:t>
            </a:r>
          </a:p>
          <a:p>
            <a:pPr lvl="1"/>
            <a:r>
              <a:rPr lang="it-IT" dirty="0" smtClean="0"/>
              <a:t>Visualizziamo line2 e snack</a:t>
            </a:r>
          </a:p>
          <a:p>
            <a:pPr lvl="1">
              <a:buNone/>
            </a:pPr>
            <a:r>
              <a:rPr lang="it-IT" dirty="0"/>
              <a:t>	</a:t>
            </a:r>
            <a:r>
              <a:rPr lang="it-IT" dirty="0" smtClean="0"/>
              <a:t>shape_moneta2.top=…</a:t>
            </a:r>
          </a:p>
          <a:p>
            <a:pPr lvl="1">
              <a:buNone/>
            </a:pPr>
            <a:r>
              <a:rPr lang="it-IT" dirty="0" smtClean="0"/>
              <a:t>   shape_moneta2.left=…</a:t>
            </a:r>
          </a:p>
          <a:p>
            <a:pPr lvl="1">
              <a:buNone/>
            </a:pPr>
            <a:r>
              <a:rPr lang="it-IT" dirty="0"/>
              <a:t> </a:t>
            </a:r>
            <a:r>
              <a:rPr lang="it-IT" dirty="0" smtClean="0"/>
              <a:t>  line2.visible=true</a:t>
            </a:r>
          </a:p>
          <a:p>
            <a:pPr lvl="1">
              <a:buNone/>
            </a:pPr>
            <a:r>
              <a:rPr lang="it-IT" dirty="0" smtClean="0"/>
              <a:t>Shape_snack.visible=true</a:t>
            </a:r>
          </a:p>
          <a:p>
            <a:pPr>
              <a:buNone/>
            </a:pPr>
            <a:r>
              <a:rPr lang="it-IT" dirty="0" smtClean="0"/>
              <a:t>End </a:t>
            </a:r>
            <a:r>
              <a:rPr lang="it-IT" dirty="0" err="1" smtClean="0"/>
              <a:t>if</a:t>
            </a:r>
            <a:endParaRPr lang="it-IT" dirty="0" smtClean="0"/>
          </a:p>
          <a:p>
            <a:pPr lvl="1">
              <a:buNone/>
            </a:pPr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5580112" y="1340768"/>
            <a:ext cx="3024336" cy="3456384"/>
            <a:chOff x="5580112" y="1340768"/>
            <a:chExt cx="2880320" cy="3672408"/>
          </a:xfrm>
        </p:grpSpPr>
        <p:grpSp>
          <p:nvGrpSpPr>
            <p:cNvPr id="10" name="Gruppo 9"/>
            <p:cNvGrpSpPr/>
            <p:nvPr/>
          </p:nvGrpSpPr>
          <p:grpSpPr>
            <a:xfrm>
              <a:off x="5580112" y="1340768"/>
              <a:ext cx="2880320" cy="3672408"/>
              <a:chOff x="5580112" y="1340768"/>
              <a:chExt cx="2880320" cy="2952750"/>
            </a:xfrm>
          </p:grpSpPr>
          <p:pic>
            <p:nvPicPr>
              <p:cNvPr id="4" name="Immagine 3" descr="Cattura2.JPG"/>
              <p:cNvPicPr>
                <a:picLocks noChangeAspect="1"/>
              </p:cNvPicPr>
              <p:nvPr/>
            </p:nvPicPr>
            <p:blipFill>
              <a:blip r:embed="rId2" cstate="print"/>
              <a:srcRect r="5205"/>
              <a:stretch>
                <a:fillRect/>
              </a:stretch>
            </p:blipFill>
            <p:spPr>
              <a:xfrm>
                <a:off x="5580112" y="1340768"/>
                <a:ext cx="2880320" cy="2952750"/>
              </a:xfrm>
              <a:prstGeom prst="rect">
                <a:avLst/>
              </a:prstGeom>
              <a:ln>
                <a:solidFill>
                  <a:srgbClr val="CCCC00"/>
                </a:solidFill>
              </a:ln>
            </p:spPr>
          </p:pic>
          <p:sp>
            <p:nvSpPr>
              <p:cNvPr id="6" name="Ovale 5"/>
              <p:cNvSpPr/>
              <p:nvPr/>
            </p:nvSpPr>
            <p:spPr>
              <a:xfrm>
                <a:off x="6012160" y="2420888"/>
                <a:ext cx="216024" cy="216024"/>
              </a:xfrm>
              <a:prstGeom prst="ellipse">
                <a:avLst/>
              </a:prstGeom>
              <a:solidFill>
                <a:srgbClr val="CCCC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8" name="Connettore 1 7"/>
              <p:cNvCxnSpPr/>
              <p:nvPr/>
            </p:nvCxnSpPr>
            <p:spPr>
              <a:xfrm>
                <a:off x="6300192" y="2348880"/>
                <a:ext cx="792088" cy="0"/>
              </a:xfrm>
              <a:prstGeom prst="line">
                <a:avLst/>
              </a:prstGeom>
              <a:ln w="285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Ovale 8"/>
              <p:cNvSpPr/>
              <p:nvPr/>
            </p:nvSpPr>
            <p:spPr>
              <a:xfrm>
                <a:off x="7092280" y="2348880"/>
                <a:ext cx="504056" cy="50405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5" name="Rettangolo 4"/>
            <p:cNvSpPr/>
            <p:nvPr/>
          </p:nvSpPr>
          <p:spPr>
            <a:xfrm>
              <a:off x="5940152" y="1844824"/>
              <a:ext cx="360040" cy="360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2" name="Rettangolo 11"/>
          <p:cNvSpPr/>
          <p:nvPr/>
        </p:nvSpPr>
        <p:spPr>
          <a:xfrm>
            <a:off x="6300192" y="1772816"/>
            <a:ext cx="432048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6444208" y="1916832"/>
            <a:ext cx="216024" cy="216024"/>
          </a:xfrm>
          <a:prstGeom prst="ellipse">
            <a:avLst/>
          </a:prstGeom>
          <a:solidFill>
            <a:srgbClr val="CCCC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7740352" y="3212976"/>
            <a:ext cx="432048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1 15"/>
          <p:cNvCxnSpPr/>
          <p:nvPr/>
        </p:nvCxnSpPr>
        <p:spPr>
          <a:xfrm>
            <a:off x="6372200" y="3140968"/>
            <a:ext cx="864096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13506E-6 L 0.08282 0.1207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3" grpId="1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Simulazione automa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Un secondo </a:t>
            </a:r>
            <a:r>
              <a:rPr lang="it-IT" dirty="0" err="1" smtClean="0"/>
              <a:t>command</a:t>
            </a:r>
            <a:r>
              <a:rPr lang="it-IT" dirty="0" smtClean="0"/>
              <a:t> sulla </a:t>
            </a:r>
            <a:r>
              <a:rPr lang="it-IT" dirty="0" err="1" smtClean="0"/>
              <a:t>form</a:t>
            </a:r>
            <a:r>
              <a:rPr lang="it-IT" dirty="0" smtClean="0"/>
              <a:t> permette di resettare per prendere un altro snack</a:t>
            </a:r>
          </a:p>
          <a:p>
            <a:r>
              <a:rPr lang="it-IT" sz="2800" dirty="0" smtClean="0"/>
              <a:t>Sub comm_prendi.click()</a:t>
            </a:r>
          </a:p>
          <a:p>
            <a:pPr lvl="1">
              <a:buNone/>
            </a:pPr>
            <a:r>
              <a:rPr lang="it-IT" sz="2400" dirty="0"/>
              <a:t> </a:t>
            </a:r>
            <a:r>
              <a:rPr lang="it-IT" sz="2400" dirty="0" smtClean="0"/>
              <a:t> shape_moneta2.top=..</a:t>
            </a:r>
          </a:p>
          <a:p>
            <a:pPr lvl="1">
              <a:buNone/>
            </a:pPr>
            <a:r>
              <a:rPr lang="it-IT" sz="2400" dirty="0" smtClean="0"/>
              <a:t>Ecc..</a:t>
            </a:r>
          </a:p>
          <a:p>
            <a:pPr lvl="1">
              <a:buNone/>
            </a:pPr>
            <a:r>
              <a:rPr lang="it-IT" sz="2400" dirty="0" smtClean="0"/>
              <a:t>Line1</a:t>
            </a:r>
            <a:r>
              <a:rPr lang="it-IT" sz="2400" dirty="0" smtClean="0"/>
              <a:t>.visible=false</a:t>
            </a:r>
          </a:p>
          <a:p>
            <a:pPr lvl="1">
              <a:buNone/>
            </a:pPr>
            <a:r>
              <a:rPr lang="it-IT" sz="2400" dirty="0" smtClean="0"/>
              <a:t>line2</a:t>
            </a:r>
            <a:r>
              <a:rPr lang="it-IT" sz="2400" dirty="0" smtClean="0"/>
              <a:t>.visible=false</a:t>
            </a:r>
          </a:p>
          <a:p>
            <a:pPr lvl="1">
              <a:buNone/>
            </a:pPr>
            <a:r>
              <a:rPr lang="it-IT" sz="2400" dirty="0" smtClean="0"/>
              <a:t>Shape_snack</a:t>
            </a:r>
            <a:r>
              <a:rPr lang="it-IT" sz="2400" dirty="0" smtClean="0"/>
              <a:t>.visible=false</a:t>
            </a:r>
            <a:endParaRPr lang="it-IT" sz="2400" dirty="0" smtClean="0"/>
          </a:p>
          <a:p>
            <a:endParaRPr lang="it-IT" dirty="0"/>
          </a:p>
        </p:txBody>
      </p:sp>
      <p:pic>
        <p:nvPicPr>
          <p:cNvPr id="4" name="Immagine 3" descr="Cattura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060848"/>
            <a:ext cx="3000375" cy="3009900"/>
          </a:xfrm>
          <a:prstGeom prst="rect">
            <a:avLst/>
          </a:prstGeom>
        </p:spPr>
      </p:pic>
      <p:pic>
        <p:nvPicPr>
          <p:cNvPr id="5" name="Immagine 4" descr="Cattura2.JPG"/>
          <p:cNvPicPr>
            <a:picLocks noChangeAspect="1"/>
          </p:cNvPicPr>
          <p:nvPr/>
        </p:nvPicPr>
        <p:blipFill>
          <a:blip r:embed="rId3" cstate="print"/>
          <a:srcRect r="5205" b="17961"/>
          <a:stretch>
            <a:fillRect/>
          </a:stretch>
        </p:blipFill>
        <p:spPr>
          <a:xfrm>
            <a:off x="5292080" y="2060848"/>
            <a:ext cx="2952328" cy="2304256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6" name="Freccia a destra 5"/>
          <p:cNvSpPr/>
          <p:nvPr/>
        </p:nvSpPr>
        <p:spPr>
          <a:xfrm rot="18820322">
            <a:off x="6513622" y="4866993"/>
            <a:ext cx="720080" cy="30091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320</Words>
  <Application>Microsoft Office PowerPoint</Application>
  <PresentationFormat>Presentazione su schermo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Visual basic lezione 3</vt:lpstr>
      <vt:lpstr>File e nomi</vt:lpstr>
      <vt:lpstr>shape</vt:lpstr>
      <vt:lpstr>movimento</vt:lpstr>
      <vt:lpstr>Automa</vt:lpstr>
      <vt:lpstr>Simulazione automa</vt:lpstr>
      <vt:lpstr>Simulazione automa</vt:lpstr>
      <vt:lpstr>Simulazione automa</vt:lpstr>
      <vt:lpstr>Simulazione automa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 lezione 3</dc:title>
  <dc:creator>Amendola</dc:creator>
  <cp:lastModifiedBy>Amendola</cp:lastModifiedBy>
  <cp:revision>37</cp:revision>
  <dcterms:created xsi:type="dcterms:W3CDTF">2012-03-12T17:12:42Z</dcterms:created>
  <dcterms:modified xsi:type="dcterms:W3CDTF">2012-03-12T22:21:16Z</dcterms:modified>
</cp:coreProperties>
</file>