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</p:showPr>
  <p:clrMru>
    <a:srgbClr val="CCCC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7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36332-F261-4FC0-86AC-B3B626CFE7FE}" type="datetimeFigureOut">
              <a:rPr lang="it-IT" smtClean="0"/>
              <a:pPr/>
              <a:t>15/02/2013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99BAAC-C5B4-40AD-A74D-4FF3F8605DF9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  <p:transition advTm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36332-F261-4FC0-86AC-B3B626CFE7FE}" type="datetimeFigureOut">
              <a:rPr lang="it-IT" smtClean="0"/>
              <a:pPr/>
              <a:t>15/02/2013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99BAAC-C5B4-40AD-A74D-4FF3F8605DF9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  <p:transition advTm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36332-F261-4FC0-86AC-B3B626CFE7FE}" type="datetimeFigureOut">
              <a:rPr lang="it-IT" smtClean="0"/>
              <a:pPr/>
              <a:t>15/02/2013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99BAAC-C5B4-40AD-A74D-4FF3F8605DF9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  <p:transition advTm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36332-F261-4FC0-86AC-B3B626CFE7FE}" type="datetimeFigureOut">
              <a:rPr lang="it-IT" smtClean="0"/>
              <a:pPr/>
              <a:t>15/02/2013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99BAAC-C5B4-40AD-A74D-4FF3F8605DF9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  <p:transition advTm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36332-F261-4FC0-86AC-B3B626CFE7FE}" type="datetimeFigureOut">
              <a:rPr lang="it-IT" smtClean="0"/>
              <a:pPr/>
              <a:t>15/02/2013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99BAAC-C5B4-40AD-A74D-4FF3F8605DF9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  <p:transition advTm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36332-F261-4FC0-86AC-B3B626CFE7FE}" type="datetimeFigureOut">
              <a:rPr lang="it-IT" smtClean="0"/>
              <a:pPr/>
              <a:t>15/02/2013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99BAAC-C5B4-40AD-A74D-4FF3F8605DF9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  <p:transition advTm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36332-F261-4FC0-86AC-B3B626CFE7FE}" type="datetimeFigureOut">
              <a:rPr lang="it-IT" smtClean="0"/>
              <a:pPr/>
              <a:t>15/02/2013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99BAAC-C5B4-40AD-A74D-4FF3F8605DF9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  <p:transition advTm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36332-F261-4FC0-86AC-B3B626CFE7FE}" type="datetimeFigureOut">
              <a:rPr lang="it-IT" smtClean="0"/>
              <a:pPr/>
              <a:t>15/02/2013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99BAAC-C5B4-40AD-A74D-4FF3F8605DF9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  <p:transition advTm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36332-F261-4FC0-86AC-B3B626CFE7FE}" type="datetimeFigureOut">
              <a:rPr lang="it-IT" smtClean="0"/>
              <a:pPr/>
              <a:t>15/02/2013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99BAAC-C5B4-40AD-A74D-4FF3F8605DF9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  <p:transition advTm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36332-F261-4FC0-86AC-B3B626CFE7FE}" type="datetimeFigureOut">
              <a:rPr lang="it-IT" smtClean="0"/>
              <a:pPr/>
              <a:t>15/02/2013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99BAAC-C5B4-40AD-A74D-4FF3F8605DF9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  <p:transition advTm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36332-F261-4FC0-86AC-B3B626CFE7FE}" type="datetimeFigureOut">
              <a:rPr lang="it-IT" smtClean="0"/>
              <a:pPr/>
              <a:t>15/02/2013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99BAAC-C5B4-40AD-A74D-4FF3F8605DF9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  <p:transition advTm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336332-F261-4FC0-86AC-B3B626CFE7FE}" type="datetimeFigureOut">
              <a:rPr lang="it-IT" smtClean="0"/>
              <a:pPr/>
              <a:t>15/02/2013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99BAAC-C5B4-40AD-A74D-4FF3F8605DF9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advTm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 err="1" smtClean="0"/>
              <a:t>Visual</a:t>
            </a:r>
            <a:r>
              <a:rPr lang="it-IT" dirty="0" smtClean="0"/>
              <a:t> </a:t>
            </a:r>
            <a:r>
              <a:rPr lang="it-IT" dirty="0" err="1" smtClean="0"/>
              <a:t>basic</a:t>
            </a:r>
            <a:r>
              <a:rPr lang="it-IT" dirty="0" smtClean="0"/>
              <a:t> lezione 3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 smtClean="0">
                <a:solidFill>
                  <a:srgbClr val="FF0000"/>
                </a:solidFill>
              </a:rPr>
              <a:t>Un po’ di grafica</a:t>
            </a:r>
            <a:endParaRPr lang="it-IT" dirty="0">
              <a:solidFill>
                <a:srgbClr val="FF0000"/>
              </a:solidFill>
            </a:endParaRPr>
          </a:p>
        </p:txBody>
      </p:sp>
      <p:sp>
        <p:nvSpPr>
          <p:cNvPr id="4" name="Ovale 3"/>
          <p:cNvSpPr/>
          <p:nvPr/>
        </p:nvSpPr>
        <p:spPr>
          <a:xfrm>
            <a:off x="4860032" y="4941168"/>
            <a:ext cx="1800200" cy="151216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" name="Rettangolo 4"/>
          <p:cNvSpPr/>
          <p:nvPr/>
        </p:nvSpPr>
        <p:spPr>
          <a:xfrm>
            <a:off x="395536" y="836712"/>
            <a:ext cx="1656184" cy="1296144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</p:cSld>
  <p:clrMapOvr>
    <a:masterClrMapping/>
  </p:clrMapOvr>
  <p:transition advTm="6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3" presetClass="path" presetSubtype="0" accel="50000" decel="5000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0 0  L 0.125 0  C 0.181 0  0.25 -0.09191  0.25 -0.16651  L 0.25 -0.33302  E" pathEditMode="relative" ptsTypes="">
                                      <p:cBhvr>
                                        <p:cTn id="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3000"/>
                            </p:stCondLst>
                            <p:childTnLst>
                              <p:par>
                                <p:cTn id="8" presetID="49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-2.65495E-6 L 0.74028 0.67137 " pathEditMode="relative" rAng="0" ptsTypes="AA">
                                      <p:cBhvr>
                                        <p:cTn id="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70" y="33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shape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it-IT" dirty="0" smtClean="0"/>
              <a:t>È un oggetto per tracciare figure sulla </a:t>
            </a:r>
            <a:r>
              <a:rPr lang="it-IT" dirty="0" err="1" smtClean="0"/>
              <a:t>form</a:t>
            </a:r>
            <a:endParaRPr lang="it-IT" dirty="0" smtClean="0"/>
          </a:p>
          <a:p>
            <a:pPr lvl="1"/>
            <a:r>
              <a:rPr lang="it-IT" dirty="0" smtClean="0"/>
              <a:t>Da </a:t>
            </a:r>
            <a:r>
              <a:rPr lang="it-IT" dirty="0" err="1" smtClean="0"/>
              <a:t>Visual</a:t>
            </a:r>
            <a:r>
              <a:rPr lang="it-IT" dirty="0" smtClean="0"/>
              <a:t> </a:t>
            </a:r>
            <a:r>
              <a:rPr lang="it-IT" dirty="0" err="1" smtClean="0"/>
              <a:t>Basic</a:t>
            </a:r>
            <a:r>
              <a:rPr lang="it-IT" dirty="0" smtClean="0"/>
              <a:t> </a:t>
            </a:r>
            <a:r>
              <a:rPr lang="it-IT" dirty="0" err="1" smtClean="0"/>
              <a:t>PowerPaks</a:t>
            </a:r>
            <a:r>
              <a:rPr lang="it-IT" dirty="0" smtClean="0"/>
              <a:t> si sceglie il controllo a seconda della forma</a:t>
            </a:r>
          </a:p>
          <a:p>
            <a:pPr lvl="1"/>
            <a:r>
              <a:rPr lang="en-US" b="1" dirty="0" smtClean="0"/>
              <a:t>Oval</a:t>
            </a:r>
            <a:r>
              <a:rPr lang="it-IT" b="1" dirty="0" err="1" smtClean="0"/>
              <a:t>Shape</a:t>
            </a:r>
            <a:r>
              <a:rPr lang="it-IT" b="1" dirty="0" smtClean="0"/>
              <a:t> </a:t>
            </a:r>
            <a:r>
              <a:rPr lang="it-IT" dirty="0" smtClean="0"/>
              <a:t>cerchio o un ovale</a:t>
            </a:r>
          </a:p>
          <a:p>
            <a:pPr lvl="1"/>
            <a:r>
              <a:rPr lang="en-US" b="1" dirty="0" smtClean="0"/>
              <a:t>Rectangle</a:t>
            </a:r>
            <a:r>
              <a:rPr lang="it-IT" b="1" dirty="0" err="1" smtClean="0"/>
              <a:t>Shape</a:t>
            </a:r>
            <a:r>
              <a:rPr lang="en-US" b="1" dirty="0" smtClean="0"/>
              <a:t> </a:t>
            </a:r>
            <a:r>
              <a:rPr lang="it-IT" dirty="0" smtClean="0"/>
              <a:t>= per tracciare un rettangolo o un quadrato</a:t>
            </a:r>
          </a:p>
          <a:p>
            <a:pPr lvl="1"/>
            <a:r>
              <a:rPr lang="it-IT" dirty="0" smtClean="0"/>
              <a:t>.</a:t>
            </a:r>
            <a:r>
              <a:rPr lang="it-IT" dirty="0" err="1" smtClean="0"/>
              <a:t>FillStyle</a:t>
            </a:r>
            <a:r>
              <a:rPr lang="it-IT" dirty="0" smtClean="0"/>
              <a:t> </a:t>
            </a:r>
            <a:r>
              <a:rPr lang="it-IT" dirty="0" err="1" smtClean="0"/>
              <a:t>=indica</a:t>
            </a:r>
            <a:r>
              <a:rPr lang="it-IT" dirty="0" smtClean="0"/>
              <a:t> il tipo di riempimento :</a:t>
            </a:r>
            <a:r>
              <a:rPr lang="it-IT" dirty="0"/>
              <a:t> </a:t>
            </a:r>
            <a:endParaRPr lang="it-IT" dirty="0" smtClean="0"/>
          </a:p>
          <a:p>
            <a:pPr lvl="2"/>
            <a:r>
              <a:rPr lang="it-IT" sz="2000" dirty="0" err="1" smtClean="0"/>
              <a:t>Solid</a:t>
            </a:r>
            <a:r>
              <a:rPr lang="it-IT" sz="2000" dirty="0" smtClean="0"/>
              <a:t> </a:t>
            </a:r>
            <a:r>
              <a:rPr lang="it-IT" sz="2000" dirty="0" err="1" smtClean="0"/>
              <a:t>=riempimento</a:t>
            </a:r>
            <a:r>
              <a:rPr lang="it-IT" sz="2000" dirty="0" smtClean="0"/>
              <a:t> pieno; </a:t>
            </a:r>
            <a:r>
              <a:rPr lang="it-IT" sz="2000" dirty="0" err="1" smtClean="0"/>
              <a:t>Transparent</a:t>
            </a:r>
            <a:r>
              <a:rPr lang="it-IT" sz="2000" dirty="0" smtClean="0"/>
              <a:t> = trasparente (default)</a:t>
            </a:r>
          </a:p>
          <a:p>
            <a:pPr lvl="1"/>
            <a:r>
              <a:rPr lang="it-IT" dirty="0" smtClean="0"/>
              <a:t>.</a:t>
            </a:r>
            <a:r>
              <a:rPr lang="it-IT" dirty="0" err="1" smtClean="0"/>
              <a:t>FillColor=</a:t>
            </a:r>
            <a:r>
              <a:rPr lang="it-IT" dirty="0" smtClean="0"/>
              <a:t> indica il colore del riempimento</a:t>
            </a:r>
          </a:p>
          <a:p>
            <a:pPr lvl="1"/>
            <a:r>
              <a:rPr lang="it-IT" dirty="0" smtClean="0"/>
              <a:t>.</a:t>
            </a:r>
            <a:r>
              <a:rPr lang="it-IT" dirty="0" err="1" smtClean="0"/>
              <a:t>BorderColor</a:t>
            </a:r>
            <a:r>
              <a:rPr lang="it-IT" dirty="0" smtClean="0"/>
              <a:t> = indica il colore del bordo</a:t>
            </a:r>
          </a:p>
          <a:p>
            <a:pPr lvl="1"/>
            <a:r>
              <a:rPr lang="it-IT" dirty="0" smtClean="0"/>
              <a:t>.</a:t>
            </a:r>
            <a:r>
              <a:rPr lang="it-IT" dirty="0" err="1" smtClean="0"/>
              <a:t>BorderWidth</a:t>
            </a:r>
            <a:r>
              <a:rPr lang="it-IT" dirty="0" smtClean="0"/>
              <a:t> = indica lo spessore del bordo</a:t>
            </a:r>
            <a:endParaRPr lang="it-IT" dirty="0"/>
          </a:p>
          <a:p>
            <a:pPr lvl="1"/>
            <a:endParaRPr lang="it-IT" dirty="0" smtClean="0"/>
          </a:p>
          <a:p>
            <a:pPr lvl="1"/>
            <a:endParaRPr lang="it-IT" dirty="0" smtClean="0"/>
          </a:p>
          <a:p>
            <a:pPr lvl="1"/>
            <a:endParaRPr lang="it-IT" dirty="0" smtClean="0"/>
          </a:p>
        </p:txBody>
      </p:sp>
      <p:pic>
        <p:nvPicPr>
          <p:cNvPr id="4" name="Immagine 3" descr="vb_shape.gif"/>
          <p:cNvPicPr>
            <a:picLocks noChangeAspect="1"/>
          </p:cNvPicPr>
          <p:nvPr/>
        </p:nvPicPr>
        <p:blipFill>
          <a:blip r:embed="rId2" cstate="print"/>
          <a:srcRect r="13061"/>
          <a:stretch>
            <a:fillRect/>
          </a:stretch>
        </p:blipFill>
        <p:spPr>
          <a:xfrm>
            <a:off x="395536" y="188640"/>
            <a:ext cx="2771800" cy="1450640"/>
          </a:xfrm>
          <a:prstGeom prst="rect">
            <a:avLst/>
          </a:prstGeom>
        </p:spPr>
      </p:pic>
    </p:spTree>
  </p:cSld>
  <p:clrMapOvr>
    <a:masterClrMapping/>
  </p:clrMapOvr>
  <p:transition advTm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movimento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701008"/>
          </a:xfrm>
        </p:spPr>
        <p:txBody>
          <a:bodyPr/>
          <a:lstStyle/>
          <a:p>
            <a:r>
              <a:rPr lang="it-IT" dirty="0" err="1" smtClean="0"/>
              <a:t>Shape1.Top</a:t>
            </a:r>
            <a:r>
              <a:rPr lang="it-IT" dirty="0" smtClean="0"/>
              <a:t> = 200 </a:t>
            </a:r>
          </a:p>
          <a:p>
            <a:r>
              <a:rPr lang="it-IT" dirty="0" smtClean="0"/>
              <a:t>Shape1.Left = 200</a:t>
            </a:r>
          </a:p>
          <a:p>
            <a:r>
              <a:rPr lang="it-IT" dirty="0" smtClean="0"/>
              <a:t>Le proprietà top e </a:t>
            </a:r>
            <a:r>
              <a:rPr lang="it-IT" dirty="0" err="1" smtClean="0"/>
              <a:t>left</a:t>
            </a:r>
            <a:r>
              <a:rPr lang="it-IT" dirty="0" smtClean="0"/>
              <a:t> indicano la posizione dell’angolo superiore sinistro della </a:t>
            </a:r>
            <a:r>
              <a:rPr lang="it-IT" dirty="0" err="1" smtClean="0"/>
              <a:t>shape</a:t>
            </a:r>
            <a:r>
              <a:rPr lang="it-IT" dirty="0" smtClean="0"/>
              <a:t> nella </a:t>
            </a:r>
            <a:r>
              <a:rPr lang="it-IT" dirty="0" err="1" smtClean="0"/>
              <a:t>form</a:t>
            </a:r>
            <a:endParaRPr lang="it-IT" dirty="0" smtClean="0"/>
          </a:p>
          <a:p>
            <a:r>
              <a:rPr lang="it-IT" dirty="0" smtClean="0"/>
              <a:t>Variando questi valori muoviamo la </a:t>
            </a:r>
            <a:r>
              <a:rPr lang="it-IT" dirty="0" err="1" smtClean="0"/>
              <a:t>shape</a:t>
            </a:r>
            <a:endParaRPr lang="it-IT" dirty="0" smtClean="0"/>
          </a:p>
          <a:p>
            <a:pPr>
              <a:buNone/>
            </a:pPr>
            <a:endParaRPr lang="it-IT" dirty="0"/>
          </a:p>
        </p:txBody>
      </p:sp>
      <p:sp>
        <p:nvSpPr>
          <p:cNvPr id="4" name="Ovale 3"/>
          <p:cNvSpPr/>
          <p:nvPr/>
        </p:nvSpPr>
        <p:spPr>
          <a:xfrm>
            <a:off x="827584" y="5229200"/>
            <a:ext cx="1224136" cy="8640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" name="CasellaDiTesto 4"/>
          <p:cNvSpPr txBox="1"/>
          <p:nvPr/>
        </p:nvSpPr>
        <p:spPr>
          <a:xfrm>
            <a:off x="899592" y="5229200"/>
            <a:ext cx="74168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it-IT" b="1" dirty="0" smtClean="0"/>
              <a:t> </a:t>
            </a:r>
            <a:r>
              <a:rPr lang="it-IT" sz="2800" dirty="0" smtClean="0"/>
              <a:t>.</a:t>
            </a:r>
            <a:r>
              <a:rPr lang="it-IT" sz="2800" dirty="0" err="1" smtClean="0"/>
              <a:t>visible</a:t>
            </a:r>
            <a:r>
              <a:rPr lang="it-IT" sz="2800" dirty="0" smtClean="0"/>
              <a:t> = indica se l’oggetto è visibile sulla </a:t>
            </a:r>
            <a:r>
              <a:rPr lang="it-IT" sz="2800" dirty="0" err="1" smtClean="0"/>
              <a:t>form</a:t>
            </a:r>
            <a:endParaRPr lang="it-IT" sz="2800" dirty="0"/>
          </a:p>
        </p:txBody>
      </p:sp>
      <p:sp>
        <p:nvSpPr>
          <p:cNvPr id="6" name="Rettangolo 5"/>
          <p:cNvSpPr/>
          <p:nvPr/>
        </p:nvSpPr>
        <p:spPr>
          <a:xfrm>
            <a:off x="7020272" y="5877272"/>
            <a:ext cx="1512168" cy="648072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</p:cSld>
  <p:clrMapOvr>
    <a:masterClrMapping/>
  </p:clrMapOvr>
  <p:transition advTm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6.47549E-7 L 0.62622 -0.58742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13" y="-29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7000"/>
                            </p:stCondLst>
                            <p:childTnLst>
                              <p:par>
                                <p:cTn id="13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  <p:bldP spid="6" grpId="1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Automa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Con gli </a:t>
            </a:r>
            <a:r>
              <a:rPr lang="it-IT" dirty="0" err="1" smtClean="0"/>
              <a:t>shape</a:t>
            </a:r>
            <a:r>
              <a:rPr lang="it-IT" dirty="0" smtClean="0"/>
              <a:t> del VB si può simulare un automa a stati finiti</a:t>
            </a:r>
          </a:p>
          <a:p>
            <a:r>
              <a:rPr lang="it-IT" dirty="0" smtClean="0"/>
              <a:t>Ad esempio l’automa distributore di snack</a:t>
            </a:r>
          </a:p>
          <a:p>
            <a:pPr lvl="1"/>
            <a:r>
              <a:rPr lang="it-IT" dirty="0" smtClean="0"/>
              <a:t>Input moneta</a:t>
            </a:r>
          </a:p>
          <a:p>
            <a:pPr lvl="1"/>
            <a:r>
              <a:rPr lang="it-IT" dirty="0" smtClean="0"/>
              <a:t>S0: attesa 1° moneta, s1 attesa 2° moneta</a:t>
            </a:r>
          </a:p>
          <a:p>
            <a:pPr lvl="1"/>
            <a:r>
              <a:rPr lang="it-IT" dirty="0" smtClean="0"/>
              <a:t>Output snack </a:t>
            </a:r>
            <a:endParaRPr lang="it-IT" dirty="0"/>
          </a:p>
        </p:txBody>
      </p:sp>
      <p:sp>
        <p:nvSpPr>
          <p:cNvPr id="4" name="Ovale 3"/>
          <p:cNvSpPr/>
          <p:nvPr/>
        </p:nvSpPr>
        <p:spPr>
          <a:xfrm>
            <a:off x="3347864" y="5157192"/>
            <a:ext cx="936104" cy="8640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/>
              <a:t>s0</a:t>
            </a:r>
            <a:endParaRPr lang="it-IT" dirty="0"/>
          </a:p>
        </p:txBody>
      </p:sp>
      <p:cxnSp>
        <p:nvCxnSpPr>
          <p:cNvPr id="6" name="Connettore 2 5"/>
          <p:cNvCxnSpPr/>
          <p:nvPr/>
        </p:nvCxnSpPr>
        <p:spPr>
          <a:xfrm>
            <a:off x="4211960" y="5229200"/>
            <a:ext cx="2160240" cy="7200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Ovale 6"/>
          <p:cNvSpPr/>
          <p:nvPr/>
        </p:nvSpPr>
        <p:spPr>
          <a:xfrm>
            <a:off x="6372200" y="5229200"/>
            <a:ext cx="1008112" cy="864096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/>
              <a:t>s1</a:t>
            </a:r>
            <a:endParaRPr lang="it-IT" dirty="0"/>
          </a:p>
        </p:txBody>
      </p:sp>
      <p:cxnSp>
        <p:nvCxnSpPr>
          <p:cNvPr id="8" name="Connettore 2 7"/>
          <p:cNvCxnSpPr/>
          <p:nvPr/>
        </p:nvCxnSpPr>
        <p:spPr>
          <a:xfrm flipH="1">
            <a:off x="4139952" y="6021288"/>
            <a:ext cx="2160240" cy="7200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CasellaDiTesto 8"/>
          <p:cNvSpPr txBox="1"/>
          <p:nvPr/>
        </p:nvSpPr>
        <p:spPr>
          <a:xfrm>
            <a:off x="4355976" y="4797152"/>
            <a:ext cx="25450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Input:Moneta, output:no</a:t>
            </a:r>
            <a:endParaRPr lang="it-IT" dirty="0"/>
          </a:p>
        </p:txBody>
      </p:sp>
      <p:sp>
        <p:nvSpPr>
          <p:cNvPr id="11" name="CasellaDiTesto 10"/>
          <p:cNvSpPr txBox="1"/>
          <p:nvPr/>
        </p:nvSpPr>
        <p:spPr>
          <a:xfrm>
            <a:off x="4067944" y="6237312"/>
            <a:ext cx="28255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Input:Moneta, output:snack</a:t>
            </a:r>
            <a:endParaRPr lang="it-IT" dirty="0"/>
          </a:p>
        </p:txBody>
      </p:sp>
    </p:spTree>
  </p:cSld>
  <p:clrMapOvr>
    <a:masterClrMapping/>
  </p:clrMapOvr>
  <p:transition advTm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0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4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4000"/>
                            </p:stCondLst>
                            <p:childTnLst>
                              <p:par>
                                <p:cTn id="1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4000"/>
                            </p:stCondLst>
                            <p:childTnLst>
                              <p:par>
                                <p:cTn id="19" presetID="1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21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6000"/>
                            </p:stCondLst>
                            <p:childTnLst>
                              <p:par>
                                <p:cTn id="23" presetID="1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25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7" grpId="0" animBg="1"/>
      <p:bldP spid="9" grpId="0"/>
      <p:bldP spid="1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Simulazione automa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600201"/>
            <a:ext cx="4762872" cy="4205063"/>
          </a:xfrm>
        </p:spPr>
        <p:txBody>
          <a:bodyPr/>
          <a:lstStyle/>
          <a:p>
            <a:r>
              <a:rPr lang="it-IT" dirty="0" smtClean="0"/>
              <a:t>Oggetti sulla </a:t>
            </a:r>
            <a:r>
              <a:rPr lang="it-IT" dirty="0" err="1" smtClean="0"/>
              <a:t>form</a:t>
            </a:r>
            <a:endParaRPr lang="it-IT" dirty="0" smtClean="0"/>
          </a:p>
          <a:p>
            <a:pPr lvl="1"/>
            <a:r>
              <a:rPr lang="it-IT" dirty="0" smtClean="0"/>
              <a:t>2 </a:t>
            </a:r>
            <a:r>
              <a:rPr lang="it-IT" dirty="0" err="1" smtClean="0"/>
              <a:t>shape</a:t>
            </a:r>
            <a:r>
              <a:rPr lang="it-IT" dirty="0" smtClean="0"/>
              <a:t> per le monete</a:t>
            </a:r>
          </a:p>
          <a:p>
            <a:pPr lvl="1"/>
            <a:r>
              <a:rPr lang="it-IT" dirty="0" err="1" smtClean="0"/>
              <a:t>Shape</a:t>
            </a:r>
            <a:r>
              <a:rPr lang="it-IT" dirty="0" smtClean="0"/>
              <a:t> per s0</a:t>
            </a:r>
          </a:p>
          <a:p>
            <a:pPr lvl="1"/>
            <a:r>
              <a:rPr lang="it-IT" dirty="0" err="1" smtClean="0"/>
              <a:t>Shape</a:t>
            </a:r>
            <a:r>
              <a:rPr lang="it-IT" dirty="0" smtClean="0"/>
              <a:t> per s1 (</a:t>
            </a:r>
            <a:r>
              <a:rPr lang="it-IT" dirty="0" err="1" smtClean="0"/>
              <a:t>visible</a:t>
            </a:r>
            <a:r>
              <a:rPr lang="it-IT" dirty="0" smtClean="0"/>
              <a:t>:false)</a:t>
            </a:r>
          </a:p>
          <a:p>
            <a:pPr lvl="1"/>
            <a:r>
              <a:rPr lang="it-IT" dirty="0" err="1" smtClean="0"/>
              <a:t>Line</a:t>
            </a:r>
            <a:r>
              <a:rPr lang="it-IT" dirty="0" smtClean="0"/>
              <a:t> per le transizioni (</a:t>
            </a:r>
            <a:r>
              <a:rPr lang="it-IT" dirty="0" err="1" smtClean="0"/>
              <a:t>visible</a:t>
            </a:r>
            <a:r>
              <a:rPr lang="it-IT" dirty="0" smtClean="0"/>
              <a:t>:false)</a:t>
            </a:r>
          </a:p>
          <a:p>
            <a:pPr lvl="1"/>
            <a:r>
              <a:rPr lang="it-IT" dirty="0" err="1" smtClean="0"/>
              <a:t>Shape</a:t>
            </a:r>
            <a:r>
              <a:rPr lang="it-IT" dirty="0" smtClean="0"/>
              <a:t> per snack (</a:t>
            </a:r>
            <a:r>
              <a:rPr lang="it-IT" dirty="0" err="1" smtClean="0"/>
              <a:t>visible</a:t>
            </a:r>
            <a:r>
              <a:rPr lang="it-IT" dirty="0" smtClean="0"/>
              <a:t>:false)</a:t>
            </a:r>
            <a:endParaRPr lang="it-IT" dirty="0"/>
          </a:p>
        </p:txBody>
      </p:sp>
      <p:pic>
        <p:nvPicPr>
          <p:cNvPr id="4" name="Immagine 3" descr="Cattur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136500" y="1988840"/>
            <a:ext cx="3423570" cy="3456384"/>
          </a:xfrm>
          <a:prstGeom prst="rect">
            <a:avLst/>
          </a:prstGeom>
        </p:spPr>
      </p:pic>
      <p:cxnSp>
        <p:nvCxnSpPr>
          <p:cNvPr id="6" name="Connettore 2 5"/>
          <p:cNvCxnSpPr/>
          <p:nvPr/>
        </p:nvCxnSpPr>
        <p:spPr>
          <a:xfrm>
            <a:off x="4499992" y="2492896"/>
            <a:ext cx="1080120" cy="144016"/>
          </a:xfrm>
          <a:prstGeom prst="straightConnector1">
            <a:avLst/>
          </a:prstGeom>
          <a:ln w="28575">
            <a:solidFill>
              <a:srgbClr val="CCCC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Connettore 2 6"/>
          <p:cNvCxnSpPr/>
          <p:nvPr/>
        </p:nvCxnSpPr>
        <p:spPr>
          <a:xfrm>
            <a:off x="3347864" y="2924944"/>
            <a:ext cx="2160240" cy="432048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ttore 2 8"/>
          <p:cNvCxnSpPr/>
          <p:nvPr/>
        </p:nvCxnSpPr>
        <p:spPr>
          <a:xfrm flipV="1">
            <a:off x="4644008" y="3573016"/>
            <a:ext cx="2592288" cy="72008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ttore 2 10"/>
          <p:cNvCxnSpPr/>
          <p:nvPr/>
        </p:nvCxnSpPr>
        <p:spPr>
          <a:xfrm flipV="1">
            <a:off x="4355976" y="3861048"/>
            <a:ext cx="2160240" cy="216024"/>
          </a:xfrm>
          <a:prstGeom prst="straightConnector1">
            <a:avLst/>
          </a:prstGeom>
          <a:ln w="28575">
            <a:solidFill>
              <a:schemeClr val="tx1">
                <a:lumMod val="85000"/>
                <a:lumOff val="1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ttore 2 12"/>
          <p:cNvCxnSpPr/>
          <p:nvPr/>
        </p:nvCxnSpPr>
        <p:spPr>
          <a:xfrm flipV="1">
            <a:off x="4355976" y="3212976"/>
            <a:ext cx="2376264" cy="864096"/>
          </a:xfrm>
          <a:prstGeom prst="straightConnector1">
            <a:avLst/>
          </a:prstGeom>
          <a:ln w="28575">
            <a:solidFill>
              <a:schemeClr val="tx1">
                <a:lumMod val="85000"/>
                <a:lumOff val="1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ttore 2 14"/>
          <p:cNvCxnSpPr/>
          <p:nvPr/>
        </p:nvCxnSpPr>
        <p:spPr>
          <a:xfrm flipV="1">
            <a:off x="3779912" y="4293096"/>
            <a:ext cx="3384376" cy="648072"/>
          </a:xfrm>
          <a:prstGeom prst="straightConnector1">
            <a:avLst/>
          </a:prstGeom>
          <a:ln w="28575">
            <a:solidFill>
              <a:schemeClr val="accent6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advTm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500"/>
                            </p:stCondLst>
                            <p:childTnLst>
                              <p:par>
                                <p:cTn id="16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500"/>
                            </p:stCondLst>
                            <p:childTnLst>
                              <p:par>
                                <p:cTn id="20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3500"/>
                            </p:stCondLst>
                            <p:childTnLst>
                              <p:par>
                                <p:cTn id="24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6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9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4500"/>
                            </p:stCondLst>
                            <p:childTnLst>
                              <p:par>
                                <p:cTn id="31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3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Simulazione automa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>
            <a:normAutofit lnSpcReduction="10000"/>
          </a:bodyPr>
          <a:lstStyle/>
          <a:p>
            <a:r>
              <a:rPr lang="it-IT" dirty="0" smtClean="0"/>
              <a:t>All’avvio, un </a:t>
            </a:r>
            <a:r>
              <a:rPr lang="it-IT" dirty="0" err="1" smtClean="0"/>
              <a:t>command</a:t>
            </a:r>
            <a:r>
              <a:rPr lang="it-IT" dirty="0" smtClean="0"/>
              <a:t> dà l’input della moneta</a:t>
            </a:r>
          </a:p>
          <a:p>
            <a:pPr lvl="1"/>
            <a:r>
              <a:rPr lang="it-IT" dirty="0" smtClean="0"/>
              <a:t>Sub com_moneta.click()</a:t>
            </a:r>
          </a:p>
          <a:p>
            <a:pPr lvl="2">
              <a:buNone/>
            </a:pPr>
            <a:r>
              <a:rPr lang="it-IT" dirty="0" err="1" smtClean="0"/>
              <a:t>If</a:t>
            </a:r>
            <a:r>
              <a:rPr lang="it-IT" dirty="0" smtClean="0"/>
              <a:t> shape_s1.visible = false </a:t>
            </a:r>
            <a:r>
              <a:rPr lang="it-IT" dirty="0" err="1" smtClean="0"/>
              <a:t>then</a:t>
            </a:r>
            <a:r>
              <a:rPr lang="it-IT" dirty="0" smtClean="0"/>
              <a:t> </a:t>
            </a:r>
            <a:r>
              <a:rPr lang="it-IT" dirty="0" smtClean="0">
                <a:solidFill>
                  <a:srgbClr val="00B050"/>
                </a:solidFill>
              </a:rPr>
              <a:t>‘siamo nello stato s0</a:t>
            </a:r>
          </a:p>
          <a:p>
            <a:pPr lvl="2">
              <a:buNone/>
            </a:pPr>
            <a:r>
              <a:rPr lang="it-IT" dirty="0">
                <a:solidFill>
                  <a:srgbClr val="00B050"/>
                </a:solidFill>
              </a:rPr>
              <a:t>	</a:t>
            </a:r>
            <a:r>
              <a:rPr lang="it-IT" dirty="0" smtClean="0">
                <a:solidFill>
                  <a:srgbClr val="00B050"/>
                </a:solidFill>
              </a:rPr>
              <a:t>‘movimento della moneta su s0</a:t>
            </a:r>
          </a:p>
          <a:p>
            <a:pPr lvl="2">
              <a:buNone/>
            </a:pPr>
            <a:r>
              <a:rPr lang="it-IT" dirty="0">
                <a:solidFill>
                  <a:srgbClr val="00B050"/>
                </a:solidFill>
              </a:rPr>
              <a:t> </a:t>
            </a:r>
            <a:r>
              <a:rPr lang="it-IT" dirty="0" smtClean="0">
                <a:solidFill>
                  <a:srgbClr val="00B050"/>
                </a:solidFill>
              </a:rPr>
              <a:t>    </a:t>
            </a:r>
            <a:r>
              <a:rPr lang="it-IT" dirty="0" smtClean="0"/>
              <a:t>shape_moneta1.top = ….</a:t>
            </a:r>
          </a:p>
          <a:p>
            <a:pPr lvl="2">
              <a:buNone/>
            </a:pPr>
            <a:r>
              <a:rPr lang="it-IT" dirty="0" smtClean="0">
                <a:solidFill>
                  <a:srgbClr val="00B050"/>
                </a:solidFill>
              </a:rPr>
              <a:t>     </a:t>
            </a:r>
            <a:r>
              <a:rPr lang="it-IT" dirty="0" smtClean="0"/>
              <a:t>shape_moneta1.left = ….</a:t>
            </a:r>
          </a:p>
          <a:p>
            <a:pPr lvl="2">
              <a:buNone/>
            </a:pPr>
            <a:r>
              <a:rPr lang="it-IT" dirty="0" smtClean="0">
                <a:solidFill>
                  <a:srgbClr val="00B050"/>
                </a:solidFill>
              </a:rPr>
              <a:t>‘ rendere visibili s1 e linea1</a:t>
            </a:r>
          </a:p>
          <a:p>
            <a:pPr lvl="2">
              <a:buNone/>
            </a:pPr>
            <a:r>
              <a:rPr lang="it-IT" dirty="0">
                <a:solidFill>
                  <a:srgbClr val="00B050"/>
                </a:solidFill>
              </a:rPr>
              <a:t> </a:t>
            </a:r>
            <a:r>
              <a:rPr lang="it-IT" dirty="0" smtClean="0"/>
              <a:t>shape_s1.visible = </a:t>
            </a:r>
            <a:r>
              <a:rPr lang="it-IT" dirty="0" err="1" smtClean="0"/>
              <a:t>true</a:t>
            </a:r>
            <a:endParaRPr lang="it-IT" dirty="0" smtClean="0"/>
          </a:p>
          <a:p>
            <a:pPr lvl="2">
              <a:buNone/>
            </a:pPr>
            <a:r>
              <a:rPr lang="it-IT" dirty="0" smtClean="0"/>
              <a:t>line1.visible = </a:t>
            </a:r>
            <a:r>
              <a:rPr lang="it-IT" dirty="0" err="1" smtClean="0"/>
              <a:t>true</a:t>
            </a:r>
            <a:endParaRPr lang="it-IT" dirty="0" smtClean="0"/>
          </a:p>
          <a:p>
            <a:pPr lvl="2">
              <a:buNone/>
            </a:pPr>
            <a:r>
              <a:rPr lang="it-IT" dirty="0" smtClean="0"/>
              <a:t>Else                                                                                </a:t>
            </a:r>
          </a:p>
          <a:p>
            <a:pPr lvl="2">
              <a:buNone/>
            </a:pPr>
            <a:r>
              <a:rPr lang="it-IT" dirty="0"/>
              <a:t>	</a:t>
            </a:r>
            <a:r>
              <a:rPr lang="it-IT" dirty="0" smtClean="0"/>
              <a:t>							    </a:t>
            </a:r>
            <a:r>
              <a:rPr lang="it-IT" dirty="0" smtClean="0">
                <a:hlinkClick r:id="" action="ppaction://hlinkshowjump?jump=nextslide"/>
              </a:rPr>
              <a:t>&gt;&gt;&gt;</a:t>
            </a:r>
            <a:endParaRPr lang="it-IT" dirty="0" smtClean="0"/>
          </a:p>
        </p:txBody>
      </p:sp>
      <p:pic>
        <p:nvPicPr>
          <p:cNvPr id="4" name="Immagine 3" descr="Cattura2.JPG"/>
          <p:cNvPicPr>
            <a:picLocks noChangeAspect="1"/>
          </p:cNvPicPr>
          <p:nvPr/>
        </p:nvPicPr>
        <p:blipFill>
          <a:blip r:embed="rId2" cstate="print"/>
          <a:srcRect r="5205"/>
          <a:stretch>
            <a:fillRect/>
          </a:stretch>
        </p:blipFill>
        <p:spPr>
          <a:xfrm>
            <a:off x="5796136" y="2996952"/>
            <a:ext cx="2880320" cy="2808734"/>
          </a:xfrm>
          <a:prstGeom prst="rect">
            <a:avLst/>
          </a:prstGeom>
          <a:ln>
            <a:solidFill>
              <a:srgbClr val="CCCC00"/>
            </a:solidFill>
          </a:ln>
        </p:spPr>
      </p:pic>
      <p:sp>
        <p:nvSpPr>
          <p:cNvPr id="5" name="Rettangolo 4"/>
          <p:cNvSpPr/>
          <p:nvPr/>
        </p:nvSpPr>
        <p:spPr>
          <a:xfrm>
            <a:off x="6156176" y="3356992"/>
            <a:ext cx="360040" cy="3600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" name="Ovale 5"/>
          <p:cNvSpPr/>
          <p:nvPr/>
        </p:nvSpPr>
        <p:spPr>
          <a:xfrm>
            <a:off x="6228184" y="3429000"/>
            <a:ext cx="216024" cy="216024"/>
          </a:xfrm>
          <a:prstGeom prst="ellipse">
            <a:avLst/>
          </a:prstGeom>
          <a:solidFill>
            <a:srgbClr val="CCCC00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7" name="Connettore 1 6"/>
          <p:cNvCxnSpPr/>
          <p:nvPr/>
        </p:nvCxnSpPr>
        <p:spPr>
          <a:xfrm>
            <a:off x="6588224" y="3933056"/>
            <a:ext cx="792088" cy="0"/>
          </a:xfrm>
          <a:prstGeom prst="line">
            <a:avLst/>
          </a:prstGeom>
          <a:ln w="285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Ovale 7"/>
          <p:cNvSpPr/>
          <p:nvPr/>
        </p:nvSpPr>
        <p:spPr>
          <a:xfrm>
            <a:off x="7380312" y="3861048"/>
            <a:ext cx="504056" cy="504056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</p:cSld>
  <p:clrMapOvr>
    <a:masterClrMapping/>
  </p:clrMapOvr>
  <p:transition advTm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42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-1.80389E-6 L 0.00399 0.11009 " pathEditMode="relative" rAng="0" ptsTypes="AA">
                                      <p:cBhvr>
                                        <p:cTn id="19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" y="5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500"/>
                            </p:stCondLst>
                            <p:childTnLst>
                              <p:par>
                                <p:cTn id="21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3000"/>
                            </p:stCondLst>
                            <p:childTnLst>
                              <p:par>
                                <p:cTn id="2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6" grpId="1" animBg="1"/>
      <p:bldP spid="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Simulazione automa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>
                <a:solidFill>
                  <a:srgbClr val="00B050"/>
                </a:solidFill>
              </a:rPr>
              <a:t>‘siamo nello stato s1</a:t>
            </a:r>
          </a:p>
          <a:p>
            <a:pPr lvl="1"/>
            <a:r>
              <a:rPr lang="it-IT" dirty="0" smtClean="0"/>
              <a:t>La moneta si muove verso s1</a:t>
            </a:r>
          </a:p>
          <a:p>
            <a:pPr lvl="1"/>
            <a:r>
              <a:rPr lang="it-IT" dirty="0" smtClean="0"/>
              <a:t>Visualizziamo line2 e snack</a:t>
            </a:r>
          </a:p>
          <a:p>
            <a:pPr lvl="1">
              <a:buNone/>
            </a:pPr>
            <a:r>
              <a:rPr lang="it-IT" dirty="0"/>
              <a:t>	</a:t>
            </a:r>
            <a:r>
              <a:rPr lang="it-IT" dirty="0" smtClean="0"/>
              <a:t>shape_moneta2.top=…</a:t>
            </a:r>
          </a:p>
          <a:p>
            <a:pPr lvl="1">
              <a:buNone/>
            </a:pPr>
            <a:r>
              <a:rPr lang="it-IT" dirty="0" smtClean="0"/>
              <a:t>   shape_moneta2.left=…</a:t>
            </a:r>
          </a:p>
          <a:p>
            <a:pPr lvl="1">
              <a:buNone/>
            </a:pPr>
            <a:r>
              <a:rPr lang="it-IT" dirty="0"/>
              <a:t> </a:t>
            </a:r>
            <a:r>
              <a:rPr lang="it-IT" dirty="0" smtClean="0"/>
              <a:t>  line2.visible=true</a:t>
            </a:r>
          </a:p>
          <a:p>
            <a:pPr lvl="1">
              <a:buNone/>
            </a:pPr>
            <a:r>
              <a:rPr lang="it-IT" dirty="0" smtClean="0"/>
              <a:t>Shape_snack.visible=true</a:t>
            </a:r>
          </a:p>
          <a:p>
            <a:pPr>
              <a:buNone/>
            </a:pPr>
            <a:r>
              <a:rPr lang="it-IT" dirty="0" smtClean="0"/>
              <a:t>End </a:t>
            </a:r>
            <a:r>
              <a:rPr lang="it-IT" dirty="0" err="1" smtClean="0"/>
              <a:t>if</a:t>
            </a:r>
            <a:endParaRPr lang="it-IT" dirty="0" smtClean="0"/>
          </a:p>
          <a:p>
            <a:pPr lvl="1">
              <a:buNone/>
            </a:pPr>
            <a:endParaRPr lang="it-IT" dirty="0"/>
          </a:p>
        </p:txBody>
      </p:sp>
      <p:grpSp>
        <p:nvGrpSpPr>
          <p:cNvPr id="11" name="Gruppo 10"/>
          <p:cNvGrpSpPr/>
          <p:nvPr/>
        </p:nvGrpSpPr>
        <p:grpSpPr>
          <a:xfrm>
            <a:off x="5580112" y="1340768"/>
            <a:ext cx="3024336" cy="3456384"/>
            <a:chOff x="5580112" y="1340768"/>
            <a:chExt cx="2880320" cy="3672408"/>
          </a:xfrm>
        </p:grpSpPr>
        <p:grpSp>
          <p:nvGrpSpPr>
            <p:cNvPr id="10" name="Gruppo 9"/>
            <p:cNvGrpSpPr/>
            <p:nvPr/>
          </p:nvGrpSpPr>
          <p:grpSpPr>
            <a:xfrm>
              <a:off x="5580112" y="1340768"/>
              <a:ext cx="2880320" cy="3672408"/>
              <a:chOff x="5580112" y="1340768"/>
              <a:chExt cx="2880320" cy="2952750"/>
            </a:xfrm>
          </p:grpSpPr>
          <p:pic>
            <p:nvPicPr>
              <p:cNvPr id="4" name="Immagine 3" descr="Cattura2.JPG"/>
              <p:cNvPicPr>
                <a:picLocks noChangeAspect="1"/>
              </p:cNvPicPr>
              <p:nvPr/>
            </p:nvPicPr>
            <p:blipFill>
              <a:blip r:embed="rId2" cstate="print"/>
              <a:srcRect r="5205"/>
              <a:stretch>
                <a:fillRect/>
              </a:stretch>
            </p:blipFill>
            <p:spPr>
              <a:xfrm>
                <a:off x="5580112" y="1340768"/>
                <a:ext cx="2880320" cy="2952750"/>
              </a:xfrm>
              <a:prstGeom prst="rect">
                <a:avLst/>
              </a:prstGeom>
              <a:ln>
                <a:solidFill>
                  <a:srgbClr val="CCCC00"/>
                </a:solidFill>
              </a:ln>
            </p:spPr>
          </p:pic>
          <p:sp>
            <p:nvSpPr>
              <p:cNvPr id="6" name="Ovale 5"/>
              <p:cNvSpPr/>
              <p:nvPr/>
            </p:nvSpPr>
            <p:spPr>
              <a:xfrm>
                <a:off x="6012160" y="2420888"/>
                <a:ext cx="216024" cy="216024"/>
              </a:xfrm>
              <a:prstGeom prst="ellipse">
                <a:avLst/>
              </a:prstGeom>
              <a:solidFill>
                <a:srgbClr val="CCCC00"/>
              </a:solidFill>
              <a:ln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cxnSp>
            <p:nvCxnSpPr>
              <p:cNvPr id="8" name="Connettore 1 7"/>
              <p:cNvCxnSpPr/>
              <p:nvPr/>
            </p:nvCxnSpPr>
            <p:spPr>
              <a:xfrm>
                <a:off x="6300192" y="2348880"/>
                <a:ext cx="792088" cy="0"/>
              </a:xfrm>
              <a:prstGeom prst="line">
                <a:avLst/>
              </a:prstGeom>
              <a:ln w="28575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9" name="Ovale 8"/>
              <p:cNvSpPr/>
              <p:nvPr/>
            </p:nvSpPr>
            <p:spPr>
              <a:xfrm>
                <a:off x="7092280" y="2348880"/>
                <a:ext cx="504056" cy="504056"/>
              </a:xfrm>
              <a:prstGeom prst="ellipse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</p:grpSp>
        <p:sp>
          <p:nvSpPr>
            <p:cNvPr id="5" name="Rettangolo 4"/>
            <p:cNvSpPr/>
            <p:nvPr/>
          </p:nvSpPr>
          <p:spPr>
            <a:xfrm>
              <a:off x="5940152" y="1844824"/>
              <a:ext cx="360040" cy="36004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bg1">
                  <a:lumMod val="9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  <p:sp>
        <p:nvSpPr>
          <p:cNvPr id="12" name="Rettangolo 11"/>
          <p:cNvSpPr/>
          <p:nvPr/>
        </p:nvSpPr>
        <p:spPr>
          <a:xfrm>
            <a:off x="6300192" y="1772816"/>
            <a:ext cx="432048" cy="3600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3" name="Ovale 12"/>
          <p:cNvSpPr/>
          <p:nvPr/>
        </p:nvSpPr>
        <p:spPr>
          <a:xfrm>
            <a:off x="6444208" y="1916832"/>
            <a:ext cx="216024" cy="216024"/>
          </a:xfrm>
          <a:prstGeom prst="ellipse">
            <a:avLst/>
          </a:prstGeom>
          <a:solidFill>
            <a:srgbClr val="CCCC00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4" name="Rettangolo 13"/>
          <p:cNvSpPr/>
          <p:nvPr/>
        </p:nvSpPr>
        <p:spPr>
          <a:xfrm>
            <a:off x="7740352" y="3212976"/>
            <a:ext cx="432048" cy="648072"/>
          </a:xfrm>
          <a:prstGeom prst="rect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6" name="Connettore 1 15"/>
          <p:cNvCxnSpPr/>
          <p:nvPr/>
        </p:nvCxnSpPr>
        <p:spPr>
          <a:xfrm>
            <a:off x="6372200" y="3140968"/>
            <a:ext cx="864096" cy="0"/>
          </a:xfrm>
          <a:prstGeom prst="line">
            <a:avLst/>
          </a:prstGeom>
          <a:ln w="285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advTm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49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05556E-6 4.13506E-6 L 0.08282 0.12072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1" y="6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4000"/>
                            </p:stCondLst>
                            <p:childTnLst>
                              <p:par>
                                <p:cTn id="1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000"/>
                            </p:stCondLst>
                            <p:childTnLst>
                              <p:par>
                                <p:cTn id="21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  <p:bldP spid="13" grpId="1" animBg="1"/>
      <p:bldP spid="1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Simulazione automa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600200"/>
            <a:ext cx="4474840" cy="4525963"/>
          </a:xfrm>
        </p:spPr>
        <p:txBody>
          <a:bodyPr>
            <a:normAutofit lnSpcReduction="10000"/>
          </a:bodyPr>
          <a:lstStyle/>
          <a:p>
            <a:r>
              <a:rPr lang="it-IT" dirty="0" smtClean="0"/>
              <a:t>Un secondo </a:t>
            </a:r>
            <a:r>
              <a:rPr lang="it-IT" dirty="0" err="1" smtClean="0"/>
              <a:t>command</a:t>
            </a:r>
            <a:r>
              <a:rPr lang="it-IT" dirty="0" smtClean="0"/>
              <a:t> sulla </a:t>
            </a:r>
            <a:r>
              <a:rPr lang="it-IT" dirty="0" err="1" smtClean="0"/>
              <a:t>form</a:t>
            </a:r>
            <a:r>
              <a:rPr lang="it-IT" dirty="0" smtClean="0"/>
              <a:t> permette di resettare per prendere un altro snack</a:t>
            </a:r>
          </a:p>
          <a:p>
            <a:r>
              <a:rPr lang="it-IT" sz="2800" dirty="0" smtClean="0"/>
              <a:t>Sub comm_prendi.click()</a:t>
            </a:r>
          </a:p>
          <a:p>
            <a:pPr lvl="1">
              <a:buNone/>
            </a:pPr>
            <a:r>
              <a:rPr lang="it-IT" sz="2400" dirty="0"/>
              <a:t> </a:t>
            </a:r>
            <a:r>
              <a:rPr lang="it-IT" sz="2400" dirty="0" smtClean="0"/>
              <a:t> shape_moneta2.top=..</a:t>
            </a:r>
          </a:p>
          <a:p>
            <a:pPr lvl="1">
              <a:buNone/>
            </a:pPr>
            <a:r>
              <a:rPr lang="it-IT" sz="2400" dirty="0" smtClean="0"/>
              <a:t>Ecc..</a:t>
            </a:r>
          </a:p>
          <a:p>
            <a:pPr lvl="1">
              <a:buNone/>
            </a:pPr>
            <a:r>
              <a:rPr lang="it-IT" sz="2400" dirty="0" smtClean="0"/>
              <a:t>Line1.visible=false</a:t>
            </a:r>
          </a:p>
          <a:p>
            <a:pPr lvl="1">
              <a:buNone/>
            </a:pPr>
            <a:r>
              <a:rPr lang="it-IT" sz="2400" dirty="0" smtClean="0"/>
              <a:t>line2.visible=false</a:t>
            </a:r>
          </a:p>
          <a:p>
            <a:pPr lvl="1">
              <a:buNone/>
            </a:pPr>
            <a:r>
              <a:rPr lang="it-IT" sz="2400" dirty="0" smtClean="0"/>
              <a:t>Shape_snack.visible=false</a:t>
            </a:r>
          </a:p>
          <a:p>
            <a:endParaRPr lang="it-IT" dirty="0"/>
          </a:p>
        </p:txBody>
      </p:sp>
      <p:pic>
        <p:nvPicPr>
          <p:cNvPr id="4" name="Immagine 3" descr="Cattura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292080" y="2060848"/>
            <a:ext cx="3000375" cy="3009900"/>
          </a:xfrm>
          <a:prstGeom prst="rect">
            <a:avLst/>
          </a:prstGeom>
        </p:spPr>
      </p:pic>
      <p:pic>
        <p:nvPicPr>
          <p:cNvPr id="5" name="Immagine 4" descr="Cattura2.JPG"/>
          <p:cNvPicPr>
            <a:picLocks noChangeAspect="1"/>
          </p:cNvPicPr>
          <p:nvPr/>
        </p:nvPicPr>
        <p:blipFill>
          <a:blip r:embed="rId3" cstate="print"/>
          <a:srcRect r="5205" b="17961"/>
          <a:stretch>
            <a:fillRect/>
          </a:stretch>
        </p:blipFill>
        <p:spPr>
          <a:xfrm>
            <a:off x="5292080" y="2060848"/>
            <a:ext cx="2952328" cy="2304256"/>
          </a:xfrm>
          <a:prstGeom prst="rect">
            <a:avLst/>
          </a:prstGeom>
          <a:ln>
            <a:solidFill>
              <a:schemeClr val="bg1"/>
            </a:solidFill>
          </a:ln>
        </p:spPr>
      </p:pic>
      <p:sp>
        <p:nvSpPr>
          <p:cNvPr id="6" name="Freccia a destra 5"/>
          <p:cNvSpPr/>
          <p:nvPr/>
        </p:nvSpPr>
        <p:spPr>
          <a:xfrm rot="18820322">
            <a:off x="6513622" y="4866993"/>
            <a:ext cx="720080" cy="300914"/>
          </a:xfrm>
          <a:prstGeom prst="rightArrow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</p:cSld>
  <p:clrMapOvr>
    <a:masterClrMapping/>
  </p:clrMapOvr>
  <p:transition advTm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8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1" dur="5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7000"/>
                            </p:stCondLst>
                            <p:childTnLst>
                              <p:par>
                                <p:cTn id="1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372</TotalTime>
  <Words>271</Words>
  <Application>Microsoft Office PowerPoint</Application>
  <PresentationFormat>Presentazione su schermo (4:3)</PresentationFormat>
  <Paragraphs>65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8</vt:i4>
      </vt:variant>
    </vt:vector>
  </HeadingPairs>
  <TitlesOfParts>
    <vt:vector size="9" baseType="lpstr">
      <vt:lpstr>Tema di Office</vt:lpstr>
      <vt:lpstr>Visual basic lezione 3</vt:lpstr>
      <vt:lpstr>shape</vt:lpstr>
      <vt:lpstr>movimento</vt:lpstr>
      <vt:lpstr>Automa</vt:lpstr>
      <vt:lpstr>Simulazione automa</vt:lpstr>
      <vt:lpstr>Simulazione automa</vt:lpstr>
      <vt:lpstr>Simulazione automa</vt:lpstr>
      <vt:lpstr>Simulazione automa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Visual basic lezione 3</dc:title>
  <dc:creator>Amendola</dc:creator>
  <cp:lastModifiedBy>Ist Tec Galilei</cp:lastModifiedBy>
  <cp:revision>44</cp:revision>
  <dcterms:created xsi:type="dcterms:W3CDTF">2012-03-12T17:12:42Z</dcterms:created>
  <dcterms:modified xsi:type="dcterms:W3CDTF">2013-02-15T12:25:21Z</dcterms:modified>
</cp:coreProperties>
</file>