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6332-F261-4FC0-86AC-B3B626CFE7FE}" type="datetimeFigureOut">
              <a:rPr lang="it-IT" smtClean="0"/>
              <a:pPr/>
              <a:t>15/02/2013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BAAC-C5B4-40AD-A74D-4FF3F8605DF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Visual</a:t>
            </a:r>
            <a:r>
              <a:rPr lang="it-IT" dirty="0" smtClean="0"/>
              <a:t> </a:t>
            </a:r>
            <a:r>
              <a:rPr lang="it-IT" dirty="0" err="1" smtClean="0"/>
              <a:t>basic</a:t>
            </a:r>
            <a:r>
              <a:rPr lang="it-IT" dirty="0" smtClean="0"/>
              <a:t> lezione 3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Un po’ di grafica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4860032" y="4941168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95536" y="836712"/>
            <a:ext cx="1656184" cy="12961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 L 0.125 0  C 0.181 0  0.25 -0.09191  0.25 -0.16651  L 0.25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65495E-6 L 0.74028 0.6713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shape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È un oggetto per tracciare figure sulla </a:t>
            </a:r>
            <a:r>
              <a:rPr lang="it-IT" dirty="0" err="1" smtClean="0"/>
              <a:t>form</a:t>
            </a:r>
            <a:endParaRPr lang="it-IT" dirty="0" smtClean="0"/>
          </a:p>
          <a:p>
            <a:pPr lvl="1"/>
            <a:r>
              <a:rPr lang="it-IT" dirty="0" smtClean="0"/>
              <a:t>Da </a:t>
            </a:r>
            <a:r>
              <a:rPr lang="it-IT" dirty="0" err="1" smtClean="0"/>
              <a:t>Visual</a:t>
            </a:r>
            <a:r>
              <a:rPr lang="it-IT" dirty="0" smtClean="0"/>
              <a:t> </a:t>
            </a:r>
            <a:r>
              <a:rPr lang="it-IT" dirty="0" err="1" smtClean="0"/>
              <a:t>Basic</a:t>
            </a:r>
            <a:r>
              <a:rPr lang="it-IT" dirty="0" smtClean="0"/>
              <a:t> </a:t>
            </a:r>
            <a:r>
              <a:rPr lang="it-IT" dirty="0" err="1" smtClean="0"/>
              <a:t>PowerPaks</a:t>
            </a:r>
            <a:r>
              <a:rPr lang="it-IT" dirty="0" smtClean="0"/>
              <a:t> si sceglie il controllo a seconda della forma</a:t>
            </a:r>
          </a:p>
          <a:p>
            <a:pPr lvl="1"/>
            <a:r>
              <a:rPr lang="en-US" b="1" dirty="0" smtClean="0"/>
              <a:t>Oval</a:t>
            </a:r>
            <a:r>
              <a:rPr lang="it-IT" b="1" dirty="0" err="1" smtClean="0"/>
              <a:t>Shape</a:t>
            </a:r>
            <a:r>
              <a:rPr lang="it-IT" b="1" dirty="0" smtClean="0"/>
              <a:t> </a:t>
            </a:r>
            <a:r>
              <a:rPr lang="it-IT" dirty="0" smtClean="0"/>
              <a:t>cerchio o un ovale</a:t>
            </a:r>
          </a:p>
          <a:p>
            <a:pPr lvl="1"/>
            <a:r>
              <a:rPr lang="en-US" b="1" dirty="0" smtClean="0"/>
              <a:t>Rectangle</a:t>
            </a:r>
            <a:r>
              <a:rPr lang="it-IT" b="1" dirty="0" err="1" smtClean="0"/>
              <a:t>Shape</a:t>
            </a:r>
            <a:r>
              <a:rPr lang="en-US" b="1" dirty="0" smtClean="0"/>
              <a:t> </a:t>
            </a:r>
            <a:r>
              <a:rPr lang="it-IT" dirty="0" smtClean="0"/>
              <a:t>= per tracciare un rettangolo o un quadrato</a:t>
            </a:r>
          </a:p>
          <a:p>
            <a:pPr lvl="1"/>
            <a:r>
              <a:rPr lang="it-IT" dirty="0" smtClean="0"/>
              <a:t>.</a:t>
            </a:r>
            <a:r>
              <a:rPr lang="it-IT" dirty="0" err="1" smtClean="0"/>
              <a:t>FillStyle</a:t>
            </a:r>
            <a:r>
              <a:rPr lang="it-IT" dirty="0" smtClean="0"/>
              <a:t> </a:t>
            </a:r>
            <a:r>
              <a:rPr lang="it-IT" dirty="0" err="1" smtClean="0"/>
              <a:t>=indica</a:t>
            </a:r>
            <a:r>
              <a:rPr lang="it-IT" dirty="0" smtClean="0"/>
              <a:t> il tipo di riempimento :</a:t>
            </a:r>
            <a:r>
              <a:rPr lang="it-IT" dirty="0"/>
              <a:t> </a:t>
            </a:r>
            <a:endParaRPr lang="it-IT" dirty="0" smtClean="0"/>
          </a:p>
          <a:p>
            <a:pPr lvl="2"/>
            <a:r>
              <a:rPr lang="it-IT" sz="2000" dirty="0" err="1" smtClean="0"/>
              <a:t>Solid</a:t>
            </a:r>
            <a:r>
              <a:rPr lang="it-IT" sz="2000" dirty="0" smtClean="0"/>
              <a:t> </a:t>
            </a:r>
            <a:r>
              <a:rPr lang="it-IT" sz="2000" dirty="0" err="1" smtClean="0"/>
              <a:t>=riempimento</a:t>
            </a:r>
            <a:r>
              <a:rPr lang="it-IT" sz="2000" dirty="0" smtClean="0"/>
              <a:t> pieno; </a:t>
            </a:r>
            <a:r>
              <a:rPr lang="it-IT" sz="2000" dirty="0" err="1" smtClean="0"/>
              <a:t>Transparent</a:t>
            </a:r>
            <a:r>
              <a:rPr lang="it-IT" sz="2000" dirty="0" smtClean="0"/>
              <a:t> = trasparente (default)</a:t>
            </a:r>
          </a:p>
          <a:p>
            <a:pPr lvl="1"/>
            <a:r>
              <a:rPr lang="it-IT" dirty="0" smtClean="0"/>
              <a:t>.</a:t>
            </a:r>
            <a:r>
              <a:rPr lang="it-IT" dirty="0" err="1" smtClean="0"/>
              <a:t>FillColor=</a:t>
            </a:r>
            <a:r>
              <a:rPr lang="it-IT" dirty="0" smtClean="0"/>
              <a:t> indica il colore del riempimento</a:t>
            </a:r>
          </a:p>
          <a:p>
            <a:pPr lvl="1"/>
            <a:r>
              <a:rPr lang="it-IT" dirty="0" smtClean="0"/>
              <a:t>.</a:t>
            </a:r>
            <a:r>
              <a:rPr lang="it-IT" dirty="0" err="1" smtClean="0"/>
              <a:t>BorderColor</a:t>
            </a:r>
            <a:r>
              <a:rPr lang="it-IT" dirty="0" smtClean="0"/>
              <a:t> = indica il colore del bordo</a:t>
            </a:r>
          </a:p>
          <a:p>
            <a:pPr lvl="1"/>
            <a:r>
              <a:rPr lang="it-IT" dirty="0" smtClean="0"/>
              <a:t>.</a:t>
            </a:r>
            <a:r>
              <a:rPr lang="it-IT" dirty="0" err="1" smtClean="0"/>
              <a:t>BorderWidth</a:t>
            </a:r>
            <a:r>
              <a:rPr lang="it-IT" dirty="0" smtClean="0"/>
              <a:t> = indica lo spessore del bordo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</p:txBody>
      </p:sp>
      <p:pic>
        <p:nvPicPr>
          <p:cNvPr id="4" name="Immagine 3" descr="vb_shape.gif"/>
          <p:cNvPicPr>
            <a:picLocks noChangeAspect="1"/>
          </p:cNvPicPr>
          <p:nvPr/>
        </p:nvPicPr>
        <p:blipFill>
          <a:blip r:embed="rId2" cstate="print"/>
          <a:srcRect r="13061"/>
          <a:stretch>
            <a:fillRect/>
          </a:stretch>
        </p:blipFill>
        <p:spPr>
          <a:xfrm>
            <a:off x="395536" y="188640"/>
            <a:ext cx="2771800" cy="1450640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movimento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r>
              <a:rPr lang="it-IT" dirty="0" err="1" smtClean="0"/>
              <a:t>Shape1.Top</a:t>
            </a:r>
            <a:r>
              <a:rPr lang="it-IT" dirty="0" smtClean="0"/>
              <a:t> = 200 </a:t>
            </a:r>
          </a:p>
          <a:p>
            <a:r>
              <a:rPr lang="it-IT" dirty="0" smtClean="0"/>
              <a:t>Shape1.Left = 200</a:t>
            </a:r>
          </a:p>
          <a:p>
            <a:r>
              <a:rPr lang="it-IT" dirty="0" smtClean="0"/>
              <a:t>Le proprietà top e </a:t>
            </a:r>
            <a:r>
              <a:rPr lang="it-IT" dirty="0" err="1" smtClean="0"/>
              <a:t>left</a:t>
            </a:r>
            <a:r>
              <a:rPr lang="it-IT" dirty="0" smtClean="0"/>
              <a:t> indicano la posizione dell’angolo superiore sinistro della </a:t>
            </a:r>
            <a:r>
              <a:rPr lang="it-IT" dirty="0" err="1" smtClean="0"/>
              <a:t>shape</a:t>
            </a:r>
            <a:r>
              <a:rPr lang="it-IT" dirty="0" smtClean="0"/>
              <a:t> nella </a:t>
            </a:r>
            <a:r>
              <a:rPr lang="it-IT" dirty="0" err="1" smtClean="0"/>
              <a:t>form</a:t>
            </a:r>
            <a:endParaRPr lang="it-IT" dirty="0" smtClean="0"/>
          </a:p>
          <a:p>
            <a:r>
              <a:rPr lang="it-IT" dirty="0" smtClean="0"/>
              <a:t>Variando questi valori muoviamo la </a:t>
            </a:r>
            <a:r>
              <a:rPr lang="it-IT" dirty="0" err="1" smtClean="0"/>
              <a:t>shape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827584" y="5229200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522920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/>
              <a:t> </a:t>
            </a:r>
            <a:r>
              <a:rPr lang="it-IT" sz="2800" dirty="0" smtClean="0"/>
              <a:t>.</a:t>
            </a:r>
            <a:r>
              <a:rPr lang="it-IT" sz="2800" dirty="0" err="1" smtClean="0"/>
              <a:t>visible</a:t>
            </a:r>
            <a:r>
              <a:rPr lang="it-IT" sz="2800" dirty="0" smtClean="0"/>
              <a:t> = indica se l’oggetto è visibile sulla </a:t>
            </a:r>
            <a:r>
              <a:rPr lang="it-IT" sz="2800" dirty="0" err="1" smtClean="0"/>
              <a:t>form</a:t>
            </a:r>
            <a:endParaRPr 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7020272" y="5877272"/>
            <a:ext cx="1512168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47549E-7 L 0.62622 -0.587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 gli </a:t>
            </a:r>
            <a:r>
              <a:rPr lang="it-IT" dirty="0" err="1" smtClean="0"/>
              <a:t>shape</a:t>
            </a:r>
            <a:r>
              <a:rPr lang="it-IT" dirty="0" smtClean="0"/>
              <a:t> del VB si può simulare un automa a stati finiti</a:t>
            </a:r>
          </a:p>
          <a:p>
            <a:r>
              <a:rPr lang="it-IT" dirty="0" smtClean="0"/>
              <a:t>Ad esempio l’automa distributore di snack</a:t>
            </a:r>
          </a:p>
          <a:p>
            <a:pPr lvl="1"/>
            <a:r>
              <a:rPr lang="it-IT" dirty="0" smtClean="0"/>
              <a:t>Input moneta</a:t>
            </a:r>
          </a:p>
          <a:p>
            <a:pPr lvl="1"/>
            <a:r>
              <a:rPr lang="it-IT" dirty="0" smtClean="0"/>
              <a:t>S0: attesa 1° moneta, s1 attesa 2° moneta</a:t>
            </a:r>
          </a:p>
          <a:p>
            <a:pPr lvl="1"/>
            <a:r>
              <a:rPr lang="it-IT" dirty="0" smtClean="0"/>
              <a:t>Output snack 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347864" y="5157192"/>
            <a:ext cx="9361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s0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4211960" y="5229200"/>
            <a:ext cx="216024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6372200" y="5229200"/>
            <a:ext cx="1008112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s1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4139952" y="6021288"/>
            <a:ext cx="216024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4355976" y="4797152"/>
            <a:ext cx="2545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Input:Moneta, output:no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067944" y="6237312"/>
            <a:ext cx="282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Input:Moneta, output:snack</a:t>
            </a:r>
            <a:endParaRPr lang="it-IT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Simulazione 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4762872" cy="4205063"/>
          </a:xfrm>
        </p:spPr>
        <p:txBody>
          <a:bodyPr/>
          <a:lstStyle/>
          <a:p>
            <a:r>
              <a:rPr lang="it-IT" dirty="0" smtClean="0"/>
              <a:t>Oggetti sulla </a:t>
            </a:r>
            <a:r>
              <a:rPr lang="it-IT" dirty="0" err="1" smtClean="0"/>
              <a:t>form</a:t>
            </a:r>
            <a:endParaRPr lang="it-IT" dirty="0" smtClean="0"/>
          </a:p>
          <a:p>
            <a:pPr lvl="1"/>
            <a:r>
              <a:rPr lang="it-IT" dirty="0" smtClean="0"/>
              <a:t>2 </a:t>
            </a:r>
            <a:r>
              <a:rPr lang="it-IT" dirty="0" err="1" smtClean="0"/>
              <a:t>shape</a:t>
            </a:r>
            <a:r>
              <a:rPr lang="it-IT" dirty="0" smtClean="0"/>
              <a:t> per le monete</a:t>
            </a:r>
          </a:p>
          <a:p>
            <a:pPr lvl="1"/>
            <a:r>
              <a:rPr lang="it-IT" dirty="0" err="1" smtClean="0"/>
              <a:t>Shape</a:t>
            </a:r>
            <a:r>
              <a:rPr lang="it-IT" dirty="0" smtClean="0"/>
              <a:t> per s0</a:t>
            </a:r>
          </a:p>
          <a:p>
            <a:pPr lvl="1"/>
            <a:r>
              <a:rPr lang="it-IT" dirty="0" err="1" smtClean="0"/>
              <a:t>Shape</a:t>
            </a:r>
            <a:r>
              <a:rPr lang="it-IT" dirty="0" smtClean="0"/>
              <a:t> per s1 (</a:t>
            </a:r>
            <a:r>
              <a:rPr lang="it-IT" dirty="0" err="1" smtClean="0"/>
              <a:t>visible</a:t>
            </a:r>
            <a:r>
              <a:rPr lang="it-IT" dirty="0" smtClean="0"/>
              <a:t>:false)</a:t>
            </a:r>
          </a:p>
          <a:p>
            <a:pPr lvl="1"/>
            <a:r>
              <a:rPr lang="it-IT" dirty="0" err="1" smtClean="0"/>
              <a:t>Line</a:t>
            </a:r>
            <a:r>
              <a:rPr lang="it-IT" dirty="0" smtClean="0"/>
              <a:t> per le transizioni (</a:t>
            </a:r>
            <a:r>
              <a:rPr lang="it-IT" dirty="0" err="1" smtClean="0"/>
              <a:t>visible</a:t>
            </a:r>
            <a:r>
              <a:rPr lang="it-IT" dirty="0" smtClean="0"/>
              <a:t>:false)</a:t>
            </a:r>
          </a:p>
          <a:p>
            <a:pPr lvl="1"/>
            <a:r>
              <a:rPr lang="it-IT" dirty="0" err="1" smtClean="0"/>
              <a:t>Shape</a:t>
            </a:r>
            <a:r>
              <a:rPr lang="it-IT" dirty="0" smtClean="0"/>
              <a:t> per snack (</a:t>
            </a:r>
            <a:r>
              <a:rPr lang="it-IT" dirty="0" err="1" smtClean="0"/>
              <a:t>visible</a:t>
            </a:r>
            <a:r>
              <a:rPr lang="it-IT" dirty="0" smtClean="0"/>
              <a:t>:false)</a:t>
            </a:r>
            <a:endParaRPr lang="it-IT" dirty="0"/>
          </a:p>
        </p:txBody>
      </p:sp>
      <p:pic>
        <p:nvPicPr>
          <p:cNvPr id="4" name="Immagine 3" descr="Cat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6500" y="1988840"/>
            <a:ext cx="3423570" cy="3456384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>
            <a:off x="4499992" y="2492896"/>
            <a:ext cx="1080120" cy="144016"/>
          </a:xfrm>
          <a:prstGeom prst="straightConnector1">
            <a:avLst/>
          </a:prstGeom>
          <a:ln w="28575">
            <a:solidFill>
              <a:srgbClr val="CC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3347864" y="2924944"/>
            <a:ext cx="2160240" cy="4320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4644008" y="3573016"/>
            <a:ext cx="2592288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4355976" y="3861048"/>
            <a:ext cx="2160240" cy="216024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4355976" y="3212976"/>
            <a:ext cx="2376264" cy="864096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3779912" y="4293096"/>
            <a:ext cx="3384376" cy="6480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Simulazione 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All’avvio, un </a:t>
            </a:r>
            <a:r>
              <a:rPr lang="it-IT" dirty="0" err="1" smtClean="0"/>
              <a:t>command</a:t>
            </a:r>
            <a:r>
              <a:rPr lang="it-IT" dirty="0" smtClean="0"/>
              <a:t> dà l’input della moneta</a:t>
            </a:r>
          </a:p>
          <a:p>
            <a:pPr lvl="1"/>
            <a:r>
              <a:rPr lang="it-IT" dirty="0" smtClean="0"/>
              <a:t>Sub com_moneta.click()</a:t>
            </a:r>
          </a:p>
          <a:p>
            <a:pPr lvl="2">
              <a:buNone/>
            </a:pPr>
            <a:r>
              <a:rPr lang="it-IT" dirty="0" err="1" smtClean="0"/>
              <a:t>If</a:t>
            </a:r>
            <a:r>
              <a:rPr lang="it-IT" dirty="0" smtClean="0"/>
              <a:t> shape_s1.visible = false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B050"/>
                </a:solidFill>
              </a:rPr>
              <a:t>‘siamo nello stato s0</a:t>
            </a:r>
          </a:p>
          <a:p>
            <a:pPr lvl="2">
              <a:buNone/>
            </a:pPr>
            <a:r>
              <a:rPr lang="it-IT" dirty="0">
                <a:solidFill>
                  <a:srgbClr val="00B050"/>
                </a:solidFill>
              </a:rPr>
              <a:t>	</a:t>
            </a:r>
            <a:r>
              <a:rPr lang="it-IT" dirty="0" smtClean="0">
                <a:solidFill>
                  <a:srgbClr val="00B050"/>
                </a:solidFill>
              </a:rPr>
              <a:t>‘movimento della moneta su s0</a:t>
            </a:r>
          </a:p>
          <a:p>
            <a:pPr lvl="2">
              <a:buNone/>
            </a:pP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    </a:t>
            </a:r>
            <a:r>
              <a:rPr lang="it-IT" dirty="0" smtClean="0"/>
              <a:t>shape_moneta1.top = ….</a:t>
            </a:r>
          </a:p>
          <a:p>
            <a:pPr lvl="2">
              <a:buNone/>
            </a:pPr>
            <a:r>
              <a:rPr lang="it-IT" dirty="0" smtClean="0">
                <a:solidFill>
                  <a:srgbClr val="00B050"/>
                </a:solidFill>
              </a:rPr>
              <a:t>     </a:t>
            </a:r>
            <a:r>
              <a:rPr lang="it-IT" dirty="0" smtClean="0"/>
              <a:t>shape_moneta1.left = ….</a:t>
            </a:r>
          </a:p>
          <a:p>
            <a:pPr lvl="2">
              <a:buNone/>
            </a:pPr>
            <a:r>
              <a:rPr lang="it-IT" dirty="0" smtClean="0">
                <a:solidFill>
                  <a:srgbClr val="00B050"/>
                </a:solidFill>
              </a:rPr>
              <a:t>‘ rendere visibili s1 e linea1</a:t>
            </a:r>
          </a:p>
          <a:p>
            <a:pPr lvl="2">
              <a:buNone/>
            </a:pP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/>
              <a:t>shape_s1.visible = </a:t>
            </a:r>
            <a:r>
              <a:rPr lang="it-IT" dirty="0" err="1" smtClean="0"/>
              <a:t>true</a:t>
            </a:r>
            <a:endParaRPr lang="it-IT" dirty="0" smtClean="0"/>
          </a:p>
          <a:p>
            <a:pPr lvl="2">
              <a:buNone/>
            </a:pPr>
            <a:r>
              <a:rPr lang="it-IT" dirty="0" smtClean="0"/>
              <a:t>line1.visible = </a:t>
            </a:r>
            <a:r>
              <a:rPr lang="it-IT" dirty="0" err="1" smtClean="0"/>
              <a:t>true</a:t>
            </a:r>
            <a:endParaRPr lang="it-IT" dirty="0" smtClean="0"/>
          </a:p>
          <a:p>
            <a:pPr lvl="2">
              <a:buNone/>
            </a:pPr>
            <a:r>
              <a:rPr lang="it-IT" dirty="0" smtClean="0"/>
              <a:t>Else                                                                                </a:t>
            </a:r>
          </a:p>
          <a:p>
            <a:pPr lvl="2">
              <a:buNone/>
            </a:pPr>
            <a:r>
              <a:rPr lang="it-IT" dirty="0"/>
              <a:t>	</a:t>
            </a:r>
            <a:r>
              <a:rPr lang="it-IT" dirty="0" smtClean="0"/>
              <a:t>							    </a:t>
            </a:r>
            <a:r>
              <a:rPr lang="it-IT" dirty="0" smtClean="0">
                <a:hlinkClick r:id="" action="ppaction://hlinkshowjump?jump=nextslide"/>
              </a:rPr>
              <a:t>&gt;&gt;&gt;</a:t>
            </a:r>
            <a:endParaRPr lang="it-IT" dirty="0" smtClean="0"/>
          </a:p>
        </p:txBody>
      </p:sp>
      <p:pic>
        <p:nvPicPr>
          <p:cNvPr id="4" name="Immagine 3" descr="Cattura2.JPG"/>
          <p:cNvPicPr>
            <a:picLocks noChangeAspect="1"/>
          </p:cNvPicPr>
          <p:nvPr/>
        </p:nvPicPr>
        <p:blipFill>
          <a:blip r:embed="rId2" cstate="print"/>
          <a:srcRect r="5205"/>
          <a:stretch>
            <a:fillRect/>
          </a:stretch>
        </p:blipFill>
        <p:spPr>
          <a:xfrm>
            <a:off x="5796136" y="2996952"/>
            <a:ext cx="2880320" cy="2808734"/>
          </a:xfrm>
          <a:prstGeom prst="rect">
            <a:avLst/>
          </a:prstGeom>
          <a:ln>
            <a:solidFill>
              <a:srgbClr val="CCCC00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6156176" y="3356992"/>
            <a:ext cx="36004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6228184" y="3429000"/>
            <a:ext cx="216024" cy="216024"/>
          </a:xfrm>
          <a:prstGeom prst="ellipse">
            <a:avLst/>
          </a:prstGeom>
          <a:solidFill>
            <a:srgbClr val="CCCC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6588224" y="3933056"/>
            <a:ext cx="79208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7380312" y="3861048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0389E-6 L 0.00399 0.1100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Simulazione 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‘siamo nello stato s1</a:t>
            </a:r>
          </a:p>
          <a:p>
            <a:pPr lvl="1"/>
            <a:r>
              <a:rPr lang="it-IT" dirty="0" smtClean="0"/>
              <a:t>La moneta si muove verso s1</a:t>
            </a:r>
          </a:p>
          <a:p>
            <a:pPr lvl="1"/>
            <a:r>
              <a:rPr lang="it-IT" dirty="0" smtClean="0"/>
              <a:t>Visualizziamo line2 e snack</a:t>
            </a:r>
          </a:p>
          <a:p>
            <a:pPr lvl="1">
              <a:buNone/>
            </a:pPr>
            <a:r>
              <a:rPr lang="it-IT" dirty="0"/>
              <a:t>	</a:t>
            </a:r>
            <a:r>
              <a:rPr lang="it-IT" dirty="0" smtClean="0"/>
              <a:t>shape_moneta2.top=…</a:t>
            </a:r>
          </a:p>
          <a:p>
            <a:pPr lvl="1">
              <a:buNone/>
            </a:pPr>
            <a:r>
              <a:rPr lang="it-IT" dirty="0" smtClean="0"/>
              <a:t>   shape_moneta2.left=…</a:t>
            </a:r>
          </a:p>
          <a:p>
            <a:pPr lvl="1">
              <a:buNone/>
            </a:pPr>
            <a:r>
              <a:rPr lang="it-IT" dirty="0"/>
              <a:t> </a:t>
            </a:r>
            <a:r>
              <a:rPr lang="it-IT" dirty="0" smtClean="0"/>
              <a:t>  line2.visible=true</a:t>
            </a:r>
          </a:p>
          <a:p>
            <a:pPr lvl="1">
              <a:buNone/>
            </a:pPr>
            <a:r>
              <a:rPr lang="it-IT" dirty="0" smtClean="0"/>
              <a:t>Shape_snack.visible=true</a:t>
            </a:r>
          </a:p>
          <a:p>
            <a:pPr>
              <a:buNone/>
            </a:pPr>
            <a:r>
              <a:rPr lang="it-IT" dirty="0" smtClean="0"/>
              <a:t>End </a:t>
            </a:r>
            <a:r>
              <a:rPr lang="it-IT" dirty="0" err="1" smtClean="0"/>
              <a:t>if</a:t>
            </a:r>
            <a:endParaRPr lang="it-IT" dirty="0" smtClean="0"/>
          </a:p>
          <a:p>
            <a:pPr lvl="1">
              <a:buNone/>
            </a:pPr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5580112" y="1340768"/>
            <a:ext cx="3024336" cy="3456384"/>
            <a:chOff x="5580112" y="1340768"/>
            <a:chExt cx="2880320" cy="3672408"/>
          </a:xfrm>
        </p:grpSpPr>
        <p:grpSp>
          <p:nvGrpSpPr>
            <p:cNvPr id="10" name="Gruppo 9"/>
            <p:cNvGrpSpPr/>
            <p:nvPr/>
          </p:nvGrpSpPr>
          <p:grpSpPr>
            <a:xfrm>
              <a:off x="5580112" y="1340768"/>
              <a:ext cx="2880320" cy="3672408"/>
              <a:chOff x="5580112" y="1340768"/>
              <a:chExt cx="2880320" cy="2952750"/>
            </a:xfrm>
          </p:grpSpPr>
          <p:pic>
            <p:nvPicPr>
              <p:cNvPr id="4" name="Immagine 3" descr="Cattura2.JPG"/>
              <p:cNvPicPr>
                <a:picLocks noChangeAspect="1"/>
              </p:cNvPicPr>
              <p:nvPr/>
            </p:nvPicPr>
            <p:blipFill>
              <a:blip r:embed="rId2" cstate="print"/>
              <a:srcRect r="5205"/>
              <a:stretch>
                <a:fillRect/>
              </a:stretch>
            </p:blipFill>
            <p:spPr>
              <a:xfrm>
                <a:off x="5580112" y="1340768"/>
                <a:ext cx="2880320" cy="2952750"/>
              </a:xfrm>
              <a:prstGeom prst="rect">
                <a:avLst/>
              </a:prstGeom>
              <a:ln>
                <a:solidFill>
                  <a:srgbClr val="CCCC00"/>
                </a:solidFill>
              </a:ln>
            </p:spPr>
          </p:pic>
          <p:sp>
            <p:nvSpPr>
              <p:cNvPr id="6" name="Ovale 5"/>
              <p:cNvSpPr/>
              <p:nvPr/>
            </p:nvSpPr>
            <p:spPr>
              <a:xfrm>
                <a:off x="6012160" y="2420888"/>
                <a:ext cx="216024" cy="216024"/>
              </a:xfrm>
              <a:prstGeom prst="ellipse">
                <a:avLst/>
              </a:prstGeom>
              <a:solidFill>
                <a:srgbClr val="CCCC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" name="Connettore 1 7"/>
              <p:cNvCxnSpPr/>
              <p:nvPr/>
            </p:nvCxnSpPr>
            <p:spPr>
              <a:xfrm>
                <a:off x="6300192" y="2348880"/>
                <a:ext cx="792088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e 8"/>
              <p:cNvSpPr/>
              <p:nvPr/>
            </p:nvSpPr>
            <p:spPr>
              <a:xfrm>
                <a:off x="7092280" y="2348880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5" name="Rettangolo 4"/>
            <p:cNvSpPr/>
            <p:nvPr/>
          </p:nvSpPr>
          <p:spPr>
            <a:xfrm>
              <a:off x="5940152" y="1844824"/>
              <a:ext cx="36004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Rettangolo 11"/>
          <p:cNvSpPr/>
          <p:nvPr/>
        </p:nvSpPr>
        <p:spPr>
          <a:xfrm>
            <a:off x="6300192" y="1772816"/>
            <a:ext cx="432048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6444208" y="1916832"/>
            <a:ext cx="216024" cy="216024"/>
          </a:xfrm>
          <a:prstGeom prst="ellipse">
            <a:avLst/>
          </a:prstGeom>
          <a:solidFill>
            <a:srgbClr val="CCCC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7740352" y="3212976"/>
            <a:ext cx="432048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1 15"/>
          <p:cNvCxnSpPr/>
          <p:nvPr/>
        </p:nvCxnSpPr>
        <p:spPr>
          <a:xfrm>
            <a:off x="6372200" y="3140968"/>
            <a:ext cx="86409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13506E-6 L 0.08282 0.120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Simulazione 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Un secondo </a:t>
            </a:r>
            <a:r>
              <a:rPr lang="it-IT" dirty="0" err="1" smtClean="0"/>
              <a:t>command</a:t>
            </a:r>
            <a:r>
              <a:rPr lang="it-IT" dirty="0" smtClean="0"/>
              <a:t> sulla </a:t>
            </a:r>
            <a:r>
              <a:rPr lang="it-IT" dirty="0" err="1" smtClean="0"/>
              <a:t>form</a:t>
            </a:r>
            <a:r>
              <a:rPr lang="it-IT" dirty="0" smtClean="0"/>
              <a:t> permette di resettare per prendere un altro snack</a:t>
            </a:r>
          </a:p>
          <a:p>
            <a:r>
              <a:rPr lang="it-IT" sz="2800" dirty="0" smtClean="0"/>
              <a:t>Sub comm_prendi.click()</a:t>
            </a:r>
          </a:p>
          <a:p>
            <a:pPr lvl="1">
              <a:buNone/>
            </a:pPr>
            <a:r>
              <a:rPr lang="it-IT" sz="2400" dirty="0"/>
              <a:t> </a:t>
            </a:r>
            <a:r>
              <a:rPr lang="it-IT" sz="2400" dirty="0" smtClean="0"/>
              <a:t> shape_moneta2.top=..</a:t>
            </a:r>
          </a:p>
          <a:p>
            <a:pPr lvl="1">
              <a:buNone/>
            </a:pPr>
            <a:r>
              <a:rPr lang="it-IT" sz="2400" dirty="0" smtClean="0"/>
              <a:t>Ecc..</a:t>
            </a:r>
          </a:p>
          <a:p>
            <a:pPr lvl="1">
              <a:buNone/>
            </a:pPr>
            <a:r>
              <a:rPr lang="it-IT" sz="2400" dirty="0" smtClean="0"/>
              <a:t>Line1.visible=false</a:t>
            </a:r>
          </a:p>
          <a:p>
            <a:pPr lvl="1">
              <a:buNone/>
            </a:pPr>
            <a:r>
              <a:rPr lang="it-IT" sz="2400" dirty="0" smtClean="0"/>
              <a:t>line2.visible=false</a:t>
            </a:r>
          </a:p>
          <a:p>
            <a:pPr lvl="1">
              <a:buNone/>
            </a:pPr>
            <a:r>
              <a:rPr lang="it-IT" sz="2400" dirty="0" smtClean="0"/>
              <a:t>Shape_snack.visible=false</a:t>
            </a:r>
          </a:p>
          <a:p>
            <a:endParaRPr lang="it-IT" dirty="0"/>
          </a:p>
        </p:txBody>
      </p:sp>
      <p:pic>
        <p:nvPicPr>
          <p:cNvPr id="4" name="Immagine 3" descr="Cattur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060848"/>
            <a:ext cx="3000375" cy="3009900"/>
          </a:xfrm>
          <a:prstGeom prst="rect">
            <a:avLst/>
          </a:prstGeom>
        </p:spPr>
      </p:pic>
      <p:pic>
        <p:nvPicPr>
          <p:cNvPr id="5" name="Immagine 4" descr="Cattura2.JPG"/>
          <p:cNvPicPr>
            <a:picLocks noChangeAspect="1"/>
          </p:cNvPicPr>
          <p:nvPr/>
        </p:nvPicPr>
        <p:blipFill>
          <a:blip r:embed="rId3" cstate="print"/>
          <a:srcRect r="5205" b="17961"/>
          <a:stretch>
            <a:fillRect/>
          </a:stretch>
        </p:blipFill>
        <p:spPr>
          <a:xfrm>
            <a:off x="5292080" y="2060848"/>
            <a:ext cx="2952328" cy="230425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Freccia a destra 5"/>
          <p:cNvSpPr/>
          <p:nvPr/>
        </p:nvSpPr>
        <p:spPr>
          <a:xfrm rot="18820322">
            <a:off x="6513622" y="4866993"/>
            <a:ext cx="720080" cy="30091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271</Words>
  <Application>Microsoft Office PowerPoint</Application>
  <PresentationFormat>Presentazione su schermo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Visual basic lezione 3</vt:lpstr>
      <vt:lpstr>shape</vt:lpstr>
      <vt:lpstr>movimento</vt:lpstr>
      <vt:lpstr>Automa</vt:lpstr>
      <vt:lpstr>Simulazione automa</vt:lpstr>
      <vt:lpstr>Simulazione automa</vt:lpstr>
      <vt:lpstr>Simulazione automa</vt:lpstr>
      <vt:lpstr>Simulazione automa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lezione 3</dc:title>
  <dc:creator>Amendola</dc:creator>
  <cp:lastModifiedBy>Ist Tec Galilei</cp:lastModifiedBy>
  <cp:revision>44</cp:revision>
  <dcterms:created xsi:type="dcterms:W3CDTF">2012-03-12T17:12:42Z</dcterms:created>
  <dcterms:modified xsi:type="dcterms:W3CDTF">2013-02-15T12:25:21Z</dcterms:modified>
</cp:coreProperties>
</file>