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FF99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89D93-B734-4980-9A84-B938E55CB426}" type="doc">
      <dgm:prSet loTypeId="urn:microsoft.com/office/officeart/2005/8/layout/process1" loCatId="process" qsTypeId="urn:microsoft.com/office/officeart/2005/8/quickstyle/3d2" qsCatId="3D" csTypeId="urn:microsoft.com/office/officeart/2005/8/colors/colorful2" csCatId="colorful" phldr="1"/>
      <dgm:spPr/>
    </dgm:pt>
    <dgm:pt modelId="{F363588E-4D28-4F02-9C20-56F0E6BB42D7}">
      <dgm:prSet phldrT="[Testo]"/>
      <dgm:spPr/>
      <dgm:t>
        <a:bodyPr/>
        <a:lstStyle/>
        <a:p>
          <a:r>
            <a:rPr lang="it-IT" dirty="0" smtClean="0"/>
            <a:t>Oggetti</a:t>
          </a:r>
          <a:endParaRPr lang="it-IT" dirty="0"/>
        </a:p>
      </dgm:t>
    </dgm:pt>
    <dgm:pt modelId="{E5A77286-24DC-402C-9640-E9281296A2BD}" type="parTrans" cxnId="{2BF1CF93-1BAF-46FE-9BD7-A6BC4CADAB6C}">
      <dgm:prSet/>
      <dgm:spPr/>
      <dgm:t>
        <a:bodyPr/>
        <a:lstStyle/>
        <a:p>
          <a:endParaRPr lang="it-IT"/>
        </a:p>
      </dgm:t>
    </dgm:pt>
    <dgm:pt modelId="{9A4668E3-16F2-4E62-86B3-2223086C107F}" type="sibTrans" cxnId="{2BF1CF93-1BAF-46FE-9BD7-A6BC4CADAB6C}">
      <dgm:prSet/>
      <dgm:spPr/>
      <dgm:t>
        <a:bodyPr/>
        <a:lstStyle/>
        <a:p>
          <a:endParaRPr lang="it-IT"/>
        </a:p>
      </dgm:t>
    </dgm:pt>
    <dgm:pt modelId="{3F0951CC-2396-483F-A433-174D6D0EAD43}">
      <dgm:prSet phldrT="[Testo]"/>
      <dgm:spPr/>
      <dgm:t>
        <a:bodyPr/>
        <a:lstStyle/>
        <a:p>
          <a:r>
            <a:rPr lang="it-IT" dirty="0" smtClean="0"/>
            <a:t>Proprietà</a:t>
          </a:r>
          <a:endParaRPr lang="it-IT" dirty="0"/>
        </a:p>
      </dgm:t>
    </dgm:pt>
    <dgm:pt modelId="{2D6764CF-711C-4392-A618-AD729940C701}" type="parTrans" cxnId="{E382B3DC-842B-4575-98A4-DE0C80D57368}">
      <dgm:prSet/>
      <dgm:spPr/>
      <dgm:t>
        <a:bodyPr/>
        <a:lstStyle/>
        <a:p>
          <a:endParaRPr lang="it-IT"/>
        </a:p>
      </dgm:t>
    </dgm:pt>
    <dgm:pt modelId="{1DEDA775-80FF-4445-830C-D7B63C064D48}" type="sibTrans" cxnId="{E382B3DC-842B-4575-98A4-DE0C80D57368}">
      <dgm:prSet/>
      <dgm:spPr/>
      <dgm:t>
        <a:bodyPr/>
        <a:lstStyle/>
        <a:p>
          <a:endParaRPr lang="it-IT"/>
        </a:p>
      </dgm:t>
    </dgm:pt>
    <dgm:pt modelId="{BDDFC074-B797-46B9-A643-DDC196AAFA6B}">
      <dgm:prSet phldrT="[Testo]"/>
      <dgm:spPr/>
      <dgm:t>
        <a:bodyPr/>
        <a:lstStyle/>
        <a:p>
          <a:r>
            <a:rPr lang="it-IT" dirty="0" smtClean="0">
              <a:solidFill>
                <a:schemeClr val="accent2">
                  <a:lumMod val="75000"/>
                </a:schemeClr>
              </a:solidFill>
            </a:rPr>
            <a:t>Metodi</a:t>
          </a:r>
          <a:endParaRPr lang="it-IT" dirty="0">
            <a:solidFill>
              <a:schemeClr val="accent2">
                <a:lumMod val="75000"/>
              </a:schemeClr>
            </a:solidFill>
          </a:endParaRPr>
        </a:p>
      </dgm:t>
    </dgm:pt>
    <dgm:pt modelId="{380B6FD0-C3FB-4D1F-98CA-AD2BB8355422}" type="parTrans" cxnId="{E31DA191-F479-4DA5-83D9-D4C7B95BD6C5}">
      <dgm:prSet/>
      <dgm:spPr/>
      <dgm:t>
        <a:bodyPr/>
        <a:lstStyle/>
        <a:p>
          <a:endParaRPr lang="it-IT"/>
        </a:p>
      </dgm:t>
    </dgm:pt>
    <dgm:pt modelId="{3CD5D13A-02E3-4734-8D6D-7A6103056FB1}" type="sibTrans" cxnId="{E31DA191-F479-4DA5-83D9-D4C7B95BD6C5}">
      <dgm:prSet/>
      <dgm:spPr/>
      <dgm:t>
        <a:bodyPr/>
        <a:lstStyle/>
        <a:p>
          <a:endParaRPr lang="it-IT"/>
        </a:p>
      </dgm:t>
    </dgm:pt>
    <dgm:pt modelId="{B51E110E-E5FF-4E13-9BB7-0F62C5571972}" type="pres">
      <dgm:prSet presAssocID="{35989D93-B734-4980-9A84-B938E55CB426}" presName="Name0" presStyleCnt="0">
        <dgm:presLayoutVars>
          <dgm:dir/>
          <dgm:resizeHandles val="exact"/>
        </dgm:presLayoutVars>
      </dgm:prSet>
      <dgm:spPr/>
    </dgm:pt>
    <dgm:pt modelId="{AF8C5CE4-5FF8-4C48-B9F2-0FCA9B61CDBD}" type="pres">
      <dgm:prSet presAssocID="{F363588E-4D28-4F02-9C20-56F0E6BB42D7}" presName="node" presStyleLbl="node1" presStyleIdx="0" presStyleCnt="3">
        <dgm:presLayoutVars>
          <dgm:bulletEnabled val="1"/>
        </dgm:presLayoutVars>
      </dgm:prSet>
      <dgm:spPr/>
    </dgm:pt>
    <dgm:pt modelId="{E7ECA273-F0DA-41BA-A360-918246D982FB}" type="pres">
      <dgm:prSet presAssocID="{9A4668E3-16F2-4E62-86B3-2223086C107F}" presName="sibTrans" presStyleLbl="sibTrans2D1" presStyleIdx="0" presStyleCnt="2"/>
      <dgm:spPr/>
    </dgm:pt>
    <dgm:pt modelId="{8F1E58D5-9BBA-42F6-9003-EAE8D769955D}" type="pres">
      <dgm:prSet presAssocID="{9A4668E3-16F2-4E62-86B3-2223086C107F}" presName="connectorText" presStyleLbl="sibTrans2D1" presStyleIdx="0" presStyleCnt="2"/>
      <dgm:spPr/>
    </dgm:pt>
    <dgm:pt modelId="{BB9C608D-99DB-4904-8E3B-47903018D20D}" type="pres">
      <dgm:prSet presAssocID="{3F0951CC-2396-483F-A433-174D6D0EAD43}" presName="node" presStyleLbl="node1" presStyleIdx="1" presStyleCnt="3">
        <dgm:presLayoutVars>
          <dgm:bulletEnabled val="1"/>
        </dgm:presLayoutVars>
      </dgm:prSet>
      <dgm:spPr/>
    </dgm:pt>
    <dgm:pt modelId="{E9F43332-6180-4AEA-99AD-9FCDE0B8161D}" type="pres">
      <dgm:prSet presAssocID="{1DEDA775-80FF-4445-830C-D7B63C064D48}" presName="sibTrans" presStyleLbl="sibTrans2D1" presStyleIdx="1" presStyleCnt="2"/>
      <dgm:spPr/>
    </dgm:pt>
    <dgm:pt modelId="{55A4B8DE-C95B-428E-A9A7-A4D8ADDF2161}" type="pres">
      <dgm:prSet presAssocID="{1DEDA775-80FF-4445-830C-D7B63C064D48}" presName="connectorText" presStyleLbl="sibTrans2D1" presStyleIdx="1" presStyleCnt="2"/>
      <dgm:spPr/>
    </dgm:pt>
    <dgm:pt modelId="{25730956-E379-4CEA-923D-6BC3BADA96F8}" type="pres">
      <dgm:prSet presAssocID="{BDDFC074-B797-46B9-A643-DDC196AAFA6B}" presName="node" presStyleLbl="node1" presStyleIdx="2" presStyleCnt="3">
        <dgm:presLayoutVars>
          <dgm:bulletEnabled val="1"/>
        </dgm:presLayoutVars>
      </dgm:prSet>
      <dgm:spPr/>
    </dgm:pt>
  </dgm:ptLst>
  <dgm:cxnLst>
    <dgm:cxn modelId="{B65EC8AD-1D31-4455-9668-0D3D4786B2D8}" type="presOf" srcId="{F363588E-4D28-4F02-9C20-56F0E6BB42D7}" destId="{AF8C5CE4-5FF8-4C48-B9F2-0FCA9B61CDBD}" srcOrd="0" destOrd="0" presId="urn:microsoft.com/office/officeart/2005/8/layout/process1"/>
    <dgm:cxn modelId="{E31DA191-F479-4DA5-83D9-D4C7B95BD6C5}" srcId="{35989D93-B734-4980-9A84-B938E55CB426}" destId="{BDDFC074-B797-46B9-A643-DDC196AAFA6B}" srcOrd="2" destOrd="0" parTransId="{380B6FD0-C3FB-4D1F-98CA-AD2BB8355422}" sibTransId="{3CD5D13A-02E3-4734-8D6D-7A6103056FB1}"/>
    <dgm:cxn modelId="{2BF1CF93-1BAF-46FE-9BD7-A6BC4CADAB6C}" srcId="{35989D93-B734-4980-9A84-B938E55CB426}" destId="{F363588E-4D28-4F02-9C20-56F0E6BB42D7}" srcOrd="0" destOrd="0" parTransId="{E5A77286-24DC-402C-9640-E9281296A2BD}" sibTransId="{9A4668E3-16F2-4E62-86B3-2223086C107F}"/>
    <dgm:cxn modelId="{880DE7EE-56B6-4B47-AEE7-51176E49B6FE}" type="presOf" srcId="{1DEDA775-80FF-4445-830C-D7B63C064D48}" destId="{E9F43332-6180-4AEA-99AD-9FCDE0B8161D}" srcOrd="0" destOrd="0" presId="urn:microsoft.com/office/officeart/2005/8/layout/process1"/>
    <dgm:cxn modelId="{E382B3DC-842B-4575-98A4-DE0C80D57368}" srcId="{35989D93-B734-4980-9A84-B938E55CB426}" destId="{3F0951CC-2396-483F-A433-174D6D0EAD43}" srcOrd="1" destOrd="0" parTransId="{2D6764CF-711C-4392-A618-AD729940C701}" sibTransId="{1DEDA775-80FF-4445-830C-D7B63C064D48}"/>
    <dgm:cxn modelId="{9F796A4F-8CE0-4A14-8204-4C29720E120F}" type="presOf" srcId="{35989D93-B734-4980-9A84-B938E55CB426}" destId="{B51E110E-E5FF-4E13-9BB7-0F62C5571972}" srcOrd="0" destOrd="0" presId="urn:microsoft.com/office/officeart/2005/8/layout/process1"/>
    <dgm:cxn modelId="{44B0D614-5945-440C-81B0-D6FA8170D09E}" type="presOf" srcId="{1DEDA775-80FF-4445-830C-D7B63C064D48}" destId="{55A4B8DE-C95B-428E-A9A7-A4D8ADDF2161}" srcOrd="1" destOrd="0" presId="urn:microsoft.com/office/officeart/2005/8/layout/process1"/>
    <dgm:cxn modelId="{C2D0B5FA-6827-4018-A813-F0C55F92EC82}" type="presOf" srcId="{3F0951CC-2396-483F-A433-174D6D0EAD43}" destId="{BB9C608D-99DB-4904-8E3B-47903018D20D}" srcOrd="0" destOrd="0" presId="urn:microsoft.com/office/officeart/2005/8/layout/process1"/>
    <dgm:cxn modelId="{67F615B2-FF75-4BD3-A176-BE5B993D18F8}" type="presOf" srcId="{BDDFC074-B797-46B9-A643-DDC196AAFA6B}" destId="{25730956-E379-4CEA-923D-6BC3BADA96F8}" srcOrd="0" destOrd="0" presId="urn:microsoft.com/office/officeart/2005/8/layout/process1"/>
    <dgm:cxn modelId="{6213811F-61FC-49F5-B6AC-8BC3D0894760}" type="presOf" srcId="{9A4668E3-16F2-4E62-86B3-2223086C107F}" destId="{E7ECA273-F0DA-41BA-A360-918246D982FB}" srcOrd="0" destOrd="0" presId="urn:microsoft.com/office/officeart/2005/8/layout/process1"/>
    <dgm:cxn modelId="{35D69D65-5875-4FB2-AC89-F813877E8B1F}" type="presOf" srcId="{9A4668E3-16F2-4E62-86B3-2223086C107F}" destId="{8F1E58D5-9BBA-42F6-9003-EAE8D769955D}" srcOrd="1" destOrd="0" presId="urn:microsoft.com/office/officeart/2005/8/layout/process1"/>
    <dgm:cxn modelId="{F62A4DC4-40F0-4441-BDB7-010586C63169}" type="presParOf" srcId="{B51E110E-E5FF-4E13-9BB7-0F62C5571972}" destId="{AF8C5CE4-5FF8-4C48-B9F2-0FCA9B61CDBD}" srcOrd="0" destOrd="0" presId="urn:microsoft.com/office/officeart/2005/8/layout/process1"/>
    <dgm:cxn modelId="{EA73E90D-0B30-45F8-AA7C-6002F3CC32FB}" type="presParOf" srcId="{B51E110E-E5FF-4E13-9BB7-0F62C5571972}" destId="{E7ECA273-F0DA-41BA-A360-918246D982FB}" srcOrd="1" destOrd="0" presId="urn:microsoft.com/office/officeart/2005/8/layout/process1"/>
    <dgm:cxn modelId="{481BD291-19F8-4E56-84CF-182DF34A7752}" type="presParOf" srcId="{E7ECA273-F0DA-41BA-A360-918246D982FB}" destId="{8F1E58D5-9BBA-42F6-9003-EAE8D769955D}" srcOrd="0" destOrd="0" presId="urn:microsoft.com/office/officeart/2005/8/layout/process1"/>
    <dgm:cxn modelId="{70979D39-24FF-447F-9251-9587FD5BFD3A}" type="presParOf" srcId="{B51E110E-E5FF-4E13-9BB7-0F62C5571972}" destId="{BB9C608D-99DB-4904-8E3B-47903018D20D}" srcOrd="2" destOrd="0" presId="urn:microsoft.com/office/officeart/2005/8/layout/process1"/>
    <dgm:cxn modelId="{97B15561-A6B8-47E3-8254-43F47313A024}" type="presParOf" srcId="{B51E110E-E5FF-4E13-9BB7-0F62C5571972}" destId="{E9F43332-6180-4AEA-99AD-9FCDE0B8161D}" srcOrd="3" destOrd="0" presId="urn:microsoft.com/office/officeart/2005/8/layout/process1"/>
    <dgm:cxn modelId="{32609A9A-3BE8-4E5C-B215-967EF928528C}" type="presParOf" srcId="{E9F43332-6180-4AEA-99AD-9FCDE0B8161D}" destId="{55A4B8DE-C95B-428E-A9A7-A4D8ADDF2161}" srcOrd="0" destOrd="0" presId="urn:microsoft.com/office/officeart/2005/8/layout/process1"/>
    <dgm:cxn modelId="{A06EE006-967B-422E-A66A-5CBDCD954FB2}" type="presParOf" srcId="{B51E110E-E5FF-4E13-9BB7-0F62C5571972}" destId="{25730956-E379-4CEA-923D-6BC3BADA96F8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176B7-261D-46D6-A6F6-72940F2D65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77519-1976-4E6A-8BEF-3263517C89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4E17-2973-4ABC-962D-2F46EBE0AE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FE611-E834-43C6-A034-7642DBA8AA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76965-F4B8-414E-990B-AA5CE3C584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B69F4-A949-424C-A3B0-DC7389EEBE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8AB7-D978-459C-A0E8-25F554D9D9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E5DFF-E8E2-47A0-8E49-64642963F3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93F65-C91F-4F43-8E73-C65E20908A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26C7-28CC-4116-9B13-AB63B93BA3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C906A-2616-42C3-991D-ECFCE96726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3891E4-FDAA-4C4F-A158-907DCC96D3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it-IT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" name="Rettangolo 4"/>
          <p:cNvSpPr/>
          <p:nvPr/>
        </p:nvSpPr>
        <p:spPr>
          <a:xfrm>
            <a:off x="2000232" y="2357430"/>
            <a:ext cx="5058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VISUAL BASIC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Funzione </a:t>
            </a:r>
            <a:r>
              <a:rPr lang="it-IT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</a:t>
            </a:r>
            <a:endParaRPr lang="it-IT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valore della proprietà text è di tipo </a:t>
            </a:r>
            <a:r>
              <a:rPr lang="it-IT" dirty="0" err="1" smtClean="0"/>
              <a:t>string</a:t>
            </a:r>
            <a:endParaRPr lang="it-IT" dirty="0" smtClean="0"/>
          </a:p>
          <a:p>
            <a:r>
              <a:rPr lang="it-IT" dirty="0" smtClean="0"/>
              <a:t>Se ho bisogno di usare una variabile numerica devo trasformare la stringa in valore numerico</a:t>
            </a:r>
          </a:p>
          <a:p>
            <a:r>
              <a:rPr lang="it-IT" dirty="0" err="1" smtClean="0"/>
              <a:t>A=val</a:t>
            </a:r>
            <a:r>
              <a:rPr lang="it-IT" dirty="0" smtClean="0"/>
              <a:t>(text1.text)  </a:t>
            </a:r>
            <a:r>
              <a:rPr lang="it-IT" dirty="0" smtClean="0">
                <a:sym typeface="Wingdings" pitchFamily="2" charset="2"/>
              </a:rPr>
              <a:t>trasforma il valore della proprietà text da stringa in numero</a:t>
            </a:r>
          </a:p>
          <a:p>
            <a:r>
              <a:rPr lang="it-IT" dirty="0" smtClean="0">
                <a:sym typeface="Wingdings" pitchFamily="2" charset="2"/>
              </a:rPr>
              <a:t>Se la stringa non contiene cifre valide il risultato è 0</a:t>
            </a:r>
            <a:endParaRPr lang="it-IT" dirty="0" smtClean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LINGUAGGIO AD OGGETTI</a:t>
            </a:r>
          </a:p>
          <a:p>
            <a:pPr lvl="1" eaLnBrk="1" hangingPunct="1"/>
            <a:r>
              <a:rPr lang="it-IT" dirty="0" smtClean="0"/>
              <a:t>Usa oggetti</a:t>
            </a:r>
            <a:r>
              <a:rPr lang="it-IT" dirty="0" smtClean="0"/>
              <a:t> </a:t>
            </a:r>
            <a:r>
              <a:rPr lang="it-IT" dirty="0" smtClean="0"/>
              <a:t>che usano dati e istruzioni al loro </a:t>
            </a:r>
            <a:r>
              <a:rPr lang="it-IT" dirty="0" smtClean="0"/>
              <a:t>interno, </a:t>
            </a:r>
            <a:r>
              <a:rPr lang="it-IT" dirty="0" smtClean="0"/>
              <a:t>invece delle procedure e variabili </a:t>
            </a:r>
            <a:endParaRPr lang="it-IT" dirty="0" smtClean="0"/>
          </a:p>
          <a:p>
            <a:pPr eaLnBrk="1" hangingPunct="1"/>
            <a:r>
              <a:rPr lang="it-IT" dirty="0" smtClean="0"/>
              <a:t>I dati sono contenuti in variabili e proprietà</a:t>
            </a:r>
          </a:p>
          <a:p>
            <a:pPr eaLnBrk="1" hangingPunct="1"/>
            <a:r>
              <a:rPr lang="it-IT" dirty="0" smtClean="0"/>
              <a:t>Le istruzioni sono metodi e istruzioni vere e proprie</a:t>
            </a:r>
          </a:p>
          <a:p>
            <a:pPr lvl="1" eaLnBrk="1" hangingPunct="1">
              <a:buNone/>
            </a:pPr>
            <a:endParaRPr lang="it-IT" dirty="0" smtClean="0"/>
          </a:p>
        </p:txBody>
      </p:sp>
      <p:graphicFrame>
        <p:nvGraphicFramePr>
          <p:cNvPr id="4" name="Diagramma 3"/>
          <p:cNvGraphicFramePr/>
          <p:nvPr/>
        </p:nvGraphicFramePr>
        <p:xfrm>
          <a:off x="2928926" y="4143380"/>
          <a:ext cx="5953124" cy="2714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uiExpand="1" build="p" bldLvl="2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Oggetti predefiniti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 l="45866" t="5807" r="50079" b="89911"/>
          <a:stretch>
            <a:fillRect/>
          </a:stretch>
        </p:blipFill>
        <p:spPr bwMode="auto">
          <a:xfrm>
            <a:off x="1403350" y="5445125"/>
            <a:ext cx="8350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Sono già inclusi nel linguaggio</a:t>
            </a:r>
          </a:p>
          <a:p>
            <a:pPr eaLnBrk="1" hangingPunct="1"/>
            <a:r>
              <a:rPr lang="it-IT" dirty="0" smtClean="0"/>
              <a:t>Hanno un aspetto grafico, proprietà e dei metodi</a:t>
            </a:r>
          </a:p>
          <a:p>
            <a:pPr eaLnBrk="1" hangingPunct="1"/>
            <a:r>
              <a:rPr lang="it-IT" dirty="0" smtClean="0"/>
              <a:t>Ad ogni oggetto possiamo associare delle procedure con variabili e istruzioni</a:t>
            </a:r>
          </a:p>
          <a:p>
            <a:pPr eaLnBrk="1" hangingPunct="1"/>
            <a:r>
              <a:rPr lang="it-IT" dirty="0" smtClean="0"/>
              <a:t>Gli oggetti vanno selezionati dalla Casella degli strumenti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5400000">
            <a:off x="2735263" y="4689475"/>
            <a:ext cx="863600" cy="2374900"/>
          </a:xfrm>
          <a:prstGeom prst="downArrow">
            <a:avLst>
              <a:gd name="adj1" fmla="val 50000"/>
              <a:gd name="adj2" fmla="val 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2857500"/>
            <a:ext cx="56102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Line 7"/>
          <p:cNvSpPr>
            <a:spLocks noChangeShapeType="1"/>
          </p:cNvSpPr>
          <p:nvPr/>
        </p:nvSpPr>
        <p:spPr bwMode="auto">
          <a:xfrm flipH="1">
            <a:off x="5143500" y="4643438"/>
            <a:ext cx="1857375" cy="10715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 flipV="1">
            <a:off x="5000625" y="4929188"/>
            <a:ext cx="2000250" cy="7143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 build="p" bldLvl="2"/>
      <p:bldP spid="4102" grpId="0" animBg="1"/>
      <p:bldP spid="4103" grpId="0" animBg="1"/>
      <p:bldP spid="4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/>
          <a:srcRect r="32430" b="20703"/>
          <a:stretch>
            <a:fillRect/>
          </a:stretch>
        </p:blipFill>
        <p:spPr bwMode="auto">
          <a:xfrm>
            <a:off x="3786188" y="3429000"/>
            <a:ext cx="5072062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Avviare Microsoft </a:t>
            </a:r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Basic</a:t>
            </a:r>
            <a:r>
              <a:rPr lang="it-IT" dirty="0" smtClean="0"/>
              <a:t> 2010</a:t>
            </a:r>
          </a:p>
          <a:p>
            <a:pPr eaLnBrk="1" hangingPunct="1"/>
            <a:r>
              <a:rPr lang="it-IT" dirty="0" smtClean="0"/>
              <a:t>Selezionare </a:t>
            </a:r>
            <a:r>
              <a:rPr lang="it-IT" dirty="0" err="1" smtClean="0"/>
              <a:t>ApplicazioneWindowsForm</a:t>
            </a:r>
            <a:endParaRPr lang="it-IT" dirty="0" smtClean="0"/>
          </a:p>
          <a:p>
            <a:pPr eaLnBrk="1" hangingPunct="1"/>
            <a:r>
              <a:rPr lang="it-IT" dirty="0" smtClean="0"/>
              <a:t>Si apre un progetto e una </a:t>
            </a:r>
            <a:r>
              <a:rPr lang="it-IT" dirty="0" err="1" smtClean="0"/>
              <a:t>form</a:t>
            </a:r>
            <a:endParaRPr lang="it-IT" dirty="0" smtClean="0"/>
          </a:p>
          <a:p>
            <a:pPr eaLnBrk="1" hangingPunct="1"/>
            <a:endParaRPr lang="it-IT" dirty="0" smtClean="0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2411413" y="3643313"/>
            <a:ext cx="2946400" cy="2174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3276600" y="4941888"/>
            <a:ext cx="2087563" cy="9366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627313" y="53006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FORM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331913" y="36449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Progetto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5" grpId="0" animBg="1"/>
      <p:bldP spid="5126" grpId="0" animBg="1"/>
      <p:bldP spid="5127" grpId="0"/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endParaRPr lang="it-IT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pPr eaLnBrk="1" hangingPunct="1"/>
            <a:r>
              <a:rPr lang="it-IT" dirty="0" smtClean="0"/>
              <a:t>E’ la finestra di output del programma</a:t>
            </a:r>
          </a:p>
          <a:p>
            <a:pPr eaLnBrk="1" hangingPunct="1"/>
            <a:r>
              <a:rPr lang="it-IT" dirty="0" smtClean="0"/>
              <a:t>Va salvata in un file separato</a:t>
            </a:r>
          </a:p>
          <a:p>
            <a:pPr eaLnBrk="1" hangingPunct="1"/>
            <a:r>
              <a:rPr lang="it-IT" dirty="0" smtClean="0"/>
              <a:t>Nel menù File scegliere salva tutto e salva </a:t>
            </a:r>
            <a:r>
              <a:rPr lang="it-IT" dirty="0" err="1" smtClean="0"/>
              <a:t>form</a:t>
            </a:r>
            <a:endParaRPr lang="it-IT" dirty="0" smtClean="0"/>
          </a:p>
          <a:p>
            <a:pPr eaLnBrk="1" hangingPunct="1"/>
            <a:r>
              <a:rPr lang="it-IT" dirty="0" smtClean="0"/>
              <a:t>Il VB10 crea una cartella per ogni progetto</a:t>
            </a:r>
          </a:p>
        </p:txBody>
      </p:sp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571500"/>
            <a:ext cx="307181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5500688" y="2786063"/>
            <a:ext cx="503237" cy="142875"/>
          </a:xfrm>
          <a:prstGeom prst="rightArrow">
            <a:avLst>
              <a:gd name="adj1" fmla="val 50000"/>
              <a:gd name="adj2" fmla="val 880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Finestre e proprietà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/>
            <a:r>
              <a:rPr lang="it-IT" dirty="0" smtClean="0"/>
              <a:t>Ogni progetto ha una finestra progetto</a:t>
            </a:r>
          </a:p>
          <a:p>
            <a:pPr eaLnBrk="1" hangingPunct="1"/>
            <a:r>
              <a:rPr lang="it-IT" dirty="0" smtClean="0"/>
              <a:t>Ogni oggetto ha una finestra proprietà</a:t>
            </a:r>
          </a:p>
          <a:p>
            <a:pPr eaLnBrk="1" hangingPunct="1"/>
            <a:r>
              <a:rPr lang="it-IT" dirty="0" smtClean="0"/>
              <a:t>Le proprietà hanno un nome e un valore e possono essere modificate</a:t>
            </a:r>
          </a:p>
          <a:p>
            <a:pPr eaLnBrk="1" hangingPunct="1"/>
            <a:r>
              <a:rPr lang="it-IT" dirty="0" smtClean="0"/>
              <a:t>Proprietà </a:t>
            </a:r>
            <a:r>
              <a:rPr lang="it-IT" b="1" dirty="0" smtClean="0"/>
              <a:t>TEXT</a:t>
            </a:r>
            <a:r>
              <a:rPr lang="it-IT" dirty="0" smtClean="0"/>
              <a:t>: contiene il testo visualizzato sull’oggetto</a:t>
            </a:r>
          </a:p>
          <a:p>
            <a:pPr eaLnBrk="1" hangingPunct="1"/>
            <a:r>
              <a:rPr lang="it-IT" dirty="0" smtClean="0"/>
              <a:t>Proprietà </a:t>
            </a:r>
            <a:r>
              <a:rPr lang="it-IT" b="1" dirty="0" err="1" smtClean="0"/>
              <a:t>backcolor</a:t>
            </a:r>
            <a:r>
              <a:rPr lang="it-IT" b="1" dirty="0" smtClean="0"/>
              <a:t>: </a:t>
            </a:r>
            <a:r>
              <a:rPr lang="it-IT" dirty="0" smtClean="0"/>
              <a:t>colore dello sfondo (si seleziona aprendo la tavolozza)</a:t>
            </a:r>
            <a:endParaRPr lang="it-IT" b="1" dirty="0" smtClean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4568825"/>
            <a:ext cx="3071812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Oggetto </a:t>
            </a:r>
            <a:r>
              <a:rPr lang="it-IT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Label</a:t>
            </a:r>
            <a:endParaRPr lang="it-IT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it-IT" dirty="0" smtClean="0"/>
              <a:t>Contiene un testo da inserire nella </a:t>
            </a:r>
            <a:r>
              <a:rPr lang="it-IT" dirty="0" err="1" smtClean="0"/>
              <a:t>form</a:t>
            </a:r>
            <a:endParaRPr lang="it-IT" dirty="0" smtClean="0"/>
          </a:p>
          <a:p>
            <a:pPr eaLnBrk="1" hangingPunct="1"/>
            <a:r>
              <a:rPr lang="it-IT" dirty="0" smtClean="0"/>
              <a:t>La proprietà </a:t>
            </a:r>
            <a:r>
              <a:rPr lang="it-IT" b="1" dirty="0" err="1" smtClean="0"/>
              <a:t>Forecolor</a:t>
            </a:r>
            <a:r>
              <a:rPr lang="it-IT" dirty="0" smtClean="0"/>
              <a:t> cambia il colore del testo</a:t>
            </a:r>
          </a:p>
          <a:p>
            <a:pPr eaLnBrk="1" hangingPunct="1"/>
            <a:r>
              <a:rPr lang="it-IT" dirty="0" smtClean="0"/>
              <a:t>La proprietà </a:t>
            </a:r>
            <a:r>
              <a:rPr lang="it-IT" b="1" dirty="0" smtClean="0"/>
              <a:t>font</a:t>
            </a:r>
            <a:r>
              <a:rPr lang="it-IT" dirty="0" smtClean="0"/>
              <a:t> serve per modificare il carattere (font, tipo e dimensione)</a:t>
            </a:r>
          </a:p>
          <a:p>
            <a:pPr eaLnBrk="1" hangingPunct="1"/>
            <a:r>
              <a:rPr lang="it-IT" dirty="0" smtClean="0"/>
              <a:t>Gli oggetti si spostano  e ridimensionano selezionandoli con il mouse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6858000" y="5786438"/>
            <a:ext cx="1285875" cy="5000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8001000" y="6143625"/>
            <a:ext cx="177800" cy="25241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4676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81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81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build="p"/>
      <p:bldP spid="8197" grpId="0" animBg="1"/>
      <p:bldP spid="8198" grpId="0" animBg="1"/>
      <p:bldP spid="819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6513" y="3357563"/>
            <a:ext cx="4027487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Oggetto Button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dirty="0" smtClean="0"/>
              <a:t>Serve per eseguire un’azione</a:t>
            </a:r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L’azione viene inserita nel codice</a:t>
            </a:r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Attraverso il codice si possono modificare le proprietà degli oggetti</a:t>
            </a:r>
          </a:p>
          <a:p>
            <a:pPr eaLnBrk="1" hangingPunct="1">
              <a:lnSpc>
                <a:spcPct val="90000"/>
              </a:lnSpc>
            </a:pPr>
            <a:endParaRPr lang="it-IT" dirty="0" smtClean="0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6643688" y="5000625"/>
            <a:ext cx="1071562" cy="85725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072188" y="5786438"/>
            <a:ext cx="647700" cy="360362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/>
              <a:t>Button1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47675" y="3808413"/>
            <a:ext cx="4845050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sz="2400"/>
              <a:t>La finestra Codice si apre facendo doppio click sull’oggetto</a:t>
            </a:r>
          </a:p>
          <a:p>
            <a:pPr lvl="1">
              <a:buFontTx/>
              <a:buChar char="•"/>
            </a:pPr>
            <a:r>
              <a:rPr lang="it-IT" sz="2000"/>
              <a:t>Il cursore si posizionerà nella procedura collegata all’oggetto stesso</a:t>
            </a:r>
          </a:p>
          <a:p>
            <a:pPr lvl="1">
              <a:buFontTx/>
              <a:buChar char="•"/>
            </a:pPr>
            <a:r>
              <a:rPr lang="it-IT" sz="2000"/>
              <a:t>Al momento dell’esecuzione il codice sarà eseguito quando l’utente fa click sull’oggetto</a:t>
            </a:r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5375" y="1285875"/>
            <a:ext cx="80486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Line 9"/>
          <p:cNvSpPr>
            <a:spLocks noChangeShapeType="1"/>
          </p:cNvSpPr>
          <p:nvPr/>
        </p:nvSpPr>
        <p:spPr bwMode="auto">
          <a:xfrm flipH="1" flipV="1">
            <a:off x="2143125" y="3214688"/>
            <a:ext cx="1071563" cy="1428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  <p:bldP spid="9224" grpId="0" build="p" bldLvl="2"/>
      <p:bldP spid="92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Box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it-IT" smtClean="0"/>
              <a:t>La Text Box (casella di testo) è un oggetto che consente di effettuare operazioni di input</a:t>
            </a:r>
          </a:p>
          <a:p>
            <a:r>
              <a:rPr lang="it-IT" smtClean="0"/>
              <a:t>Il contenuto della Text box è individuato dalla proprietà text</a:t>
            </a:r>
          </a:p>
          <a:p>
            <a:r>
              <a:rPr lang="it-IT" smtClean="0"/>
              <a:t>Per fare riferimento al contenuto:</a:t>
            </a:r>
          </a:p>
          <a:p>
            <a:pPr lvl="1"/>
            <a:r>
              <a:rPr lang="it-IT" smtClean="0"/>
              <a:t>Text1.text</a:t>
            </a:r>
          </a:p>
          <a:p>
            <a:pPr>
              <a:buFontTx/>
              <a:buNone/>
            </a:pPr>
            <a:endParaRPr lang="it-IT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lum bright="-30000" contrast="20000"/>
          </a:blip>
          <a:srcRect l="1646" t="8789" r="51135" b="35547"/>
          <a:stretch>
            <a:fillRect/>
          </a:stretch>
        </p:blipFill>
        <p:spPr bwMode="auto">
          <a:xfrm>
            <a:off x="3143250" y="3306763"/>
            <a:ext cx="5357813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Line 7"/>
          <p:cNvSpPr>
            <a:spLocks noChangeShapeType="1"/>
          </p:cNvSpPr>
          <p:nvPr/>
        </p:nvSpPr>
        <p:spPr bwMode="auto">
          <a:xfrm flipH="1" flipV="1">
            <a:off x="5572125" y="4500563"/>
            <a:ext cx="1357313" cy="285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2"/>
      <p:bldP spid="3079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356</Words>
  <Application>Microsoft Office PowerPoint</Application>
  <PresentationFormat>Presentazione su schermo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Struttura predefinita</vt:lpstr>
      <vt:lpstr>Diapositiva 1</vt:lpstr>
      <vt:lpstr>VB</vt:lpstr>
      <vt:lpstr>Oggetti predefiniti</vt:lpstr>
      <vt:lpstr>Avvio</vt:lpstr>
      <vt:lpstr>Form</vt:lpstr>
      <vt:lpstr>Finestre e proprietà</vt:lpstr>
      <vt:lpstr>Oggetto Label</vt:lpstr>
      <vt:lpstr>Oggetto Button</vt:lpstr>
      <vt:lpstr>Text Box</vt:lpstr>
      <vt:lpstr>Funzione Val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</dc:title>
  <dc:creator>IST. TECNICO "GALILEI"</dc:creator>
  <cp:lastModifiedBy>Ist Tec Galilei</cp:lastModifiedBy>
  <cp:revision>37</cp:revision>
  <dcterms:created xsi:type="dcterms:W3CDTF">2012-02-13T07:56:36Z</dcterms:created>
  <dcterms:modified xsi:type="dcterms:W3CDTF">2014-11-28T10:36:15Z</dcterms:modified>
</cp:coreProperties>
</file>