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5" name="Immagin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6" name="Immagin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Immagin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Immagin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52280" y="1635120"/>
            <a:ext cx="8829720" cy="5043240"/>
          </a:xfrm>
          <a:prstGeom prst="rect">
            <a:avLst/>
          </a:prstGeom>
          <a:solidFill>
            <a:srgbClr val="E4E9EF"/>
          </a:solidFill>
          <a:ln w="19080">
            <a:noFill/>
          </a:ln>
        </p:spPr>
      </p:sp>
      <p:sp>
        <p:nvSpPr>
          <p:cNvPr id="6" name="CustomShape 2"/>
          <p:cNvSpPr/>
          <p:nvPr/>
        </p:nvSpPr>
        <p:spPr>
          <a:xfrm>
            <a:off x="152280" y="152280"/>
            <a:ext cx="8811720" cy="1344240"/>
          </a:xfrm>
          <a:prstGeom prst="rect">
            <a:avLst/>
          </a:prstGeom>
          <a:solidFill>
            <a:srgbClr val="2F5897"/>
          </a:solidFill>
          <a:ln w="1908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Settimo livello struttura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52280" y="1635120"/>
            <a:ext cx="8829720" cy="5043240"/>
          </a:xfrm>
          <a:prstGeom prst="rect">
            <a:avLst/>
          </a:prstGeom>
          <a:solidFill>
            <a:srgbClr val="E4E9EF"/>
          </a:solidFill>
          <a:ln w="1908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152280" y="152280"/>
            <a:ext cx="8811720" cy="1344240"/>
          </a:xfrm>
          <a:prstGeom prst="rect">
            <a:avLst/>
          </a:prstGeom>
          <a:solidFill>
            <a:srgbClr val="2F5897"/>
          </a:solidFill>
          <a:ln w="19080">
            <a:noFill/>
          </a:ln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52280" y="1635120"/>
            <a:ext cx="8829720" cy="5043240"/>
          </a:xfrm>
          <a:prstGeom prst="rect">
            <a:avLst/>
          </a:prstGeom>
          <a:solidFill>
            <a:srgbClr val="E4E9EF"/>
          </a:solidFill>
          <a:ln w="19080">
            <a:noFill/>
          </a:ln>
        </p:spPr>
      </p:sp>
      <p:sp>
        <p:nvSpPr>
          <p:cNvPr id="78" name="CustomShape 2"/>
          <p:cNvSpPr/>
          <p:nvPr/>
        </p:nvSpPr>
        <p:spPr>
          <a:xfrm>
            <a:off x="152280" y="152280"/>
            <a:ext cx="8811720" cy="1344240"/>
          </a:xfrm>
          <a:prstGeom prst="rect">
            <a:avLst/>
          </a:prstGeom>
          <a:solidFill>
            <a:srgbClr val="2F5897"/>
          </a:solidFill>
          <a:ln w="19080">
            <a:noFill/>
          </a:ln>
        </p:spPr>
      </p:sp>
      <p:sp>
        <p:nvSpPr>
          <p:cNvPr id="7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Gestione progetti: Agile e Tradizionale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57200" y="6241320"/>
            <a:ext cx="8227440" cy="30168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CustomShape 3"/>
          <p:cNvSpPr/>
          <p:nvPr/>
        </p:nvSpPr>
        <p:spPr>
          <a:xfrm>
            <a:off x="457200" y="2438280"/>
            <a:ext cx="5789160" cy="129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76B4"/>
          </a:solidFill>
          <a:ln w="19080">
            <a:solidFill>
              <a:srgbClr val="475785"/>
            </a:solidFill>
            <a:round/>
          </a:ln>
        </p:spPr>
      </p:sp>
      <p:sp>
        <p:nvSpPr>
          <p:cNvPr id="118" name="CustomShape 4"/>
          <p:cNvSpPr/>
          <p:nvPr/>
        </p:nvSpPr>
        <p:spPr>
          <a:xfrm rot="10800000">
            <a:off x="2669040" y="4038840"/>
            <a:ext cx="6017760" cy="129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76B4"/>
          </a:solidFill>
          <a:ln w="19080">
            <a:solidFill>
              <a:srgbClr val="475785"/>
            </a:solidFill>
            <a:round/>
          </a:ln>
        </p:spPr>
      </p:sp>
      <p:sp>
        <p:nvSpPr>
          <p:cNvPr id="119" name="CustomShape 5"/>
          <p:cNvSpPr/>
          <p:nvPr/>
        </p:nvSpPr>
        <p:spPr>
          <a:xfrm>
            <a:off x="4191120" y="4488840"/>
            <a:ext cx="4493520" cy="39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Arial"/>
              </a:rPr>
              <a:t>Traditional Project Management</a:t>
            </a:r>
            <a:endParaRPr/>
          </a:p>
        </p:txBody>
      </p:sp>
      <p:sp>
        <p:nvSpPr>
          <p:cNvPr id="120" name="CustomShape 6"/>
          <p:cNvSpPr/>
          <p:nvPr/>
        </p:nvSpPr>
        <p:spPr>
          <a:xfrm>
            <a:off x="457200" y="2874960"/>
            <a:ext cx="4493520" cy="39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Arial"/>
              </a:rPr>
              <a:t>Agile Project Management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Quale è meglio?</a:t>
            </a:r>
            <a:endParaRPr/>
          </a:p>
        </p:txBody>
      </p:sp>
      <p:graphicFrame>
        <p:nvGraphicFramePr>
          <p:cNvPr id="154" name="Table 2"/>
          <p:cNvGraphicFramePr/>
          <p:nvPr/>
        </p:nvGraphicFramePr>
        <p:xfrm>
          <a:off x="144000" y="1639440"/>
          <a:ext cx="4390560" cy="4982760"/>
        </p:xfrm>
        <a:graphic>
          <a:graphicData uri="http://schemas.openxmlformats.org/drawingml/2006/table">
            <a:tbl>
              <a:tblPr/>
              <a:tblGrid>
                <a:gridCol w="4390560"/>
              </a:tblGrid>
              <a:tr h="78912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Flessibile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Responsabilità condivisa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Adattativo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Basato sulla comunicazione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Orientato al cliente e al prodotto</a:t>
                      </a:r>
                      <a:endParaRPr/>
                    </a:p>
                  </a:txBody>
                  <a:tcPr/>
                </a:tc>
              </a:tr>
              <a:tr h="83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Cicli di sviluppo rapidi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5" name="Table 3"/>
          <p:cNvGraphicFramePr/>
          <p:nvPr/>
        </p:nvGraphicFramePr>
        <p:xfrm>
          <a:off x="4608360" y="1639440"/>
          <a:ext cx="4407840" cy="4995000"/>
        </p:xfrm>
        <a:graphic>
          <a:graphicData uri="http://schemas.openxmlformats.org/drawingml/2006/table">
            <a:tbl>
              <a:tblPr/>
              <a:tblGrid>
                <a:gridCol w="4407840"/>
              </a:tblGrid>
              <a:tr h="79092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Strutturato</a:t>
                      </a:r>
                      <a:endParaRPr/>
                    </a:p>
                  </a:txBody>
                  <a:tcPr/>
                </a:tc>
              </a:tr>
              <a:tr h="84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Centralizzato</a:t>
                      </a:r>
                      <a:endParaRPr/>
                    </a:p>
                  </a:txBody>
                  <a:tcPr/>
                </a:tc>
              </a:tr>
              <a:tr h="84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Rigido e pianificato</a:t>
                      </a:r>
                      <a:endParaRPr/>
                    </a:p>
                  </a:txBody>
                  <a:tcPr/>
                </a:tc>
              </a:tr>
              <a:tr h="84024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Contrattualmente inattaccabile</a:t>
                      </a:r>
                      <a:endParaRPr/>
                    </a:p>
                  </a:txBody>
                  <a:tcPr/>
                </a:tc>
              </a:tr>
              <a:tr h="84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Fortemente documentato</a:t>
                      </a:r>
                      <a:endParaRPr/>
                    </a:p>
                  </a:txBody>
                  <a:tcPr/>
                </a:tc>
              </a:tr>
              <a:tr h="84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Unversalmente accettato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6" name="Line 4"/>
          <p:cNvSpPr/>
          <p:nvPr/>
        </p:nvSpPr>
        <p:spPr>
          <a:xfrm>
            <a:off x="4536000" y="1481760"/>
            <a:ext cx="0" cy="5358240"/>
          </a:xfrm>
          <a:prstGeom prst="line">
            <a:avLst/>
          </a:prstGeom>
          <a:ln w="144000">
            <a:solidFill>
              <a:srgbClr val="3465A4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Non c'è risposta!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Nel mondo del lavoro incontrerete entrambi i modelli.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Gli studi degli “esperti” sono inconcludenti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Occorre basarsi sull'esperienza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Come si fa?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Il nostro esperimento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Svilupperemo lo stesso progetto in due modalità, il più possibile simili.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La prima fase, di istruzione, la faremo subito (circa 100')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La seconda fase, operativa, si farà a breve (circa 300')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Confronteremo quindi i risultati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Il nostro esperimento (prima fase, a seguire)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Spiegazione della metodologia agile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Lavoro di gruppo che simula la progettazione agile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Spiegazione della metodologia tradizionale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Lavoro di gruppo che simula la progettazione tradizionale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Il nostro esperimento (seconda fase)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Ripartizione in gruppi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Ad ogni COPPIA di gruppi sarà assegnato un progetto, uno in modalità tradizionale/waterfall, uno in modalità agile/scrum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Si confrontano i progetti consegnati.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Il nostro esperimento (aspettative)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Vogliamo scoprire quale modalità sia più adatta all'ambiente scolastico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Misureremo il prodotto finale, la qualità e la quantità del codice, e la vostra soddisfazione personale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Grazie per la collaborazione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Grazie a tutti voi, ai docenti che si prestano all'esperimento e alla scuola che offre la sua collaborazione.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Si parte!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Esperimento progettato da...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457200" y="1719000"/>
            <a:ext cx="2683800" cy="210024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CustomShape 3"/>
          <p:cNvSpPr/>
          <p:nvPr/>
        </p:nvSpPr>
        <p:spPr>
          <a:xfrm>
            <a:off x="3278160" y="1719000"/>
            <a:ext cx="2683800" cy="210024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CustomShape 4"/>
          <p:cNvSpPr/>
          <p:nvPr/>
        </p:nvSpPr>
        <p:spPr>
          <a:xfrm>
            <a:off x="6098400" y="1719000"/>
            <a:ext cx="2683800" cy="210024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CustomShape 5"/>
          <p:cNvSpPr/>
          <p:nvPr/>
        </p:nvSpPr>
        <p:spPr>
          <a:xfrm>
            <a:off x="6098400" y="4021200"/>
            <a:ext cx="2683800" cy="210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000">
                <a:latin typeface="Franklin Gothic Medium"/>
              </a:rPr>
              <a:t>Paolo Ciancarini</a:t>
            </a:r>
            <a:endParaRPr/>
          </a:p>
          <a:p>
            <a:r>
              <a:rPr lang="it-IT" sz="2000">
                <a:latin typeface="Franklin Gothic Medium"/>
              </a:rPr>
              <a:t>(unibo)</a:t>
            </a:r>
            <a:endParaRPr/>
          </a:p>
          <a:p>
            <a:r>
              <a:rPr lang="it-IT" sz="2000">
                <a:latin typeface="Franklin Gothic Medium"/>
              </a:rPr>
              <a:t>paolo.ciancarini@unibo.it</a:t>
            </a:r>
            <a:endParaRPr/>
          </a:p>
        </p:txBody>
      </p:sp>
      <p:sp>
        <p:nvSpPr>
          <p:cNvPr id="174" name="CustomShape 6"/>
          <p:cNvSpPr/>
          <p:nvPr/>
        </p:nvSpPr>
        <p:spPr>
          <a:xfrm>
            <a:off x="3278160" y="4021200"/>
            <a:ext cx="2683800" cy="210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000">
                <a:latin typeface="Franklin Gothic Medium"/>
              </a:rPr>
              <a:t>Daniel Russo (unibo)</a:t>
            </a:r>
            <a:endParaRPr/>
          </a:p>
          <a:p>
            <a:r>
              <a:rPr lang="it-IT" sz="2000">
                <a:latin typeface="Franklin Gothic Medium"/>
              </a:rPr>
              <a:t>daniel.russo@unibo.it </a:t>
            </a:r>
            <a:endParaRPr/>
          </a:p>
        </p:txBody>
      </p:sp>
      <p:sp>
        <p:nvSpPr>
          <p:cNvPr id="175" name="CustomShape 7"/>
          <p:cNvSpPr/>
          <p:nvPr/>
        </p:nvSpPr>
        <p:spPr>
          <a:xfrm>
            <a:off x="457200" y="4021200"/>
            <a:ext cx="2683800" cy="210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000">
                <a:latin typeface="Franklin Gothic Medium"/>
              </a:rPr>
              <a:t>Marcello Missiroli</a:t>
            </a:r>
            <a:endParaRPr/>
          </a:p>
          <a:p>
            <a:r>
              <a:rPr lang="it-IT" sz="2000">
                <a:latin typeface="Franklin Gothic Medium"/>
              </a:rPr>
              <a:t>(unimore)</a:t>
            </a:r>
            <a:endParaRPr/>
          </a:p>
          <a:p>
            <a:r>
              <a:rPr lang="it-IT" sz="2000">
                <a:latin typeface="Franklin Gothic Medium"/>
              </a:rPr>
              <a:t>marcello.missiroli@unimore.it </a:t>
            </a:r>
            <a:endParaRPr/>
          </a:p>
          <a:p>
            <a:endParaRPr/>
          </a:p>
        </p:txBody>
      </p:sp>
      <p:sp>
        <p:nvSpPr>
          <p:cNvPr id="176" name="CustomShape 8"/>
          <p:cNvSpPr/>
          <p:nvPr/>
        </p:nvSpPr>
        <p:spPr>
          <a:xfrm>
            <a:off x="469080" y="6264720"/>
            <a:ext cx="8227440" cy="3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0070C0"/>
                </a:solidFill>
                <a:latin typeface="Arial"/>
              </a:rPr>
              <a:t> Slide design by Saqib Javed John</a:t>
            </a:r>
            <a:endParaRPr/>
          </a:p>
        </p:txBody>
      </p:sp>
      <p:pic>
        <p:nvPicPr>
          <p:cNvPr id="177" name="Immagine 176"/>
          <p:cNvPicPr/>
          <p:nvPr/>
        </p:nvPicPr>
        <p:blipFill>
          <a:blip r:embed="rId2"/>
          <a:stretch>
            <a:fillRect/>
          </a:stretch>
        </p:blipFill>
        <p:spPr>
          <a:xfrm>
            <a:off x="777960" y="1719000"/>
            <a:ext cx="2100240" cy="2100240"/>
          </a:xfrm>
          <a:prstGeom prst="rect">
            <a:avLst/>
          </a:prstGeom>
          <a:ln>
            <a:noFill/>
          </a:ln>
        </p:spPr>
      </p:pic>
      <p:pic>
        <p:nvPicPr>
          <p:cNvPr id="178" name="Immagine 177"/>
          <p:cNvPicPr/>
          <p:nvPr/>
        </p:nvPicPr>
        <p:blipFill>
          <a:blip r:embed="rId3"/>
          <a:stretch>
            <a:fillRect/>
          </a:stretch>
        </p:blipFill>
        <p:spPr>
          <a:xfrm>
            <a:off x="3577680" y="1698840"/>
            <a:ext cx="2158200" cy="2158200"/>
          </a:xfrm>
          <a:prstGeom prst="rect">
            <a:avLst/>
          </a:prstGeom>
          <a:ln>
            <a:noFill/>
          </a:ln>
        </p:spPr>
      </p:pic>
      <p:pic>
        <p:nvPicPr>
          <p:cNvPr id="179" name="Immagine 178"/>
          <p:cNvPicPr/>
          <p:nvPr/>
        </p:nvPicPr>
        <p:blipFill>
          <a:blip r:embed="rId4"/>
          <a:stretch>
            <a:fillRect/>
          </a:stretch>
        </p:blipFill>
        <p:spPr>
          <a:xfrm>
            <a:off x="6098400" y="1687680"/>
            <a:ext cx="2683800" cy="213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Software Development Life Cycle (SDLC)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Il ciclo di vita del software (in Inglese, SDLC), in Informatica, si riferisce al modo in cui una metodologia di sviluppo o un modello di processo scompongono l'attività di realizzazione di prodotti software in sottoattività fra loro coordinate, il cui risultato finale è il prodotto stesso e tutta la documentazione ad esso associata. (Wikipedia.it)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Modelli esistenti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800">
                <a:latin typeface="Franklin Gothic Medium"/>
              </a:rPr>
              <a:t>Nell'industria software attuale sono presenti due modelli contrapposti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Modelli Tradizionali (esempio classico: Waterfall)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Modelli Agili (esempio classico: Scrum)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800">
                <a:latin typeface="Franklin Gothic Medium"/>
              </a:rPr>
              <a:t>...fortunatamente, il modello “Cowboy Coding” non funziona più...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Modelli esistenti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457200" y="1719000"/>
            <a:ext cx="8253000" cy="440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800">
                <a:latin typeface="Franklin Gothic Medium"/>
              </a:rPr>
              <a:t>Nell'industria software attuale sono presenti due modelli contrapposti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Modelli Tradizionali (esempio classico: Waterfall)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it-IT" sz="2800">
                <a:latin typeface="Franklin Gothic Medium"/>
              </a:rPr>
              <a:t>Modelli Agili (esempio classico: Scrum)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800">
                <a:latin typeface="Franklin Gothic Medium"/>
              </a:rPr>
              <a:t>...fortunatamente, il modello “Cowboy Coding” non funziona più...</a:t>
            </a:r>
            <a:endParaRPr/>
          </a:p>
        </p:txBody>
      </p:sp>
      <p:pic>
        <p:nvPicPr>
          <p:cNvPr id="127" name="Immagin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6624000" y="4896000"/>
            <a:ext cx="2379600" cy="1798560"/>
          </a:xfrm>
          <a:prstGeom prst="rect">
            <a:avLst/>
          </a:prstGeom>
          <a:ln>
            <a:noFill/>
          </a:ln>
        </p:spPr>
      </p:pic>
      <p:sp>
        <p:nvSpPr>
          <p:cNvPr id="128" name="Line 3"/>
          <p:cNvSpPr/>
          <p:nvPr/>
        </p:nvSpPr>
        <p:spPr>
          <a:xfrm>
            <a:off x="6408000" y="4752000"/>
            <a:ext cx="2736000" cy="2088000"/>
          </a:xfrm>
          <a:prstGeom prst="line">
            <a:avLst/>
          </a:prstGeom>
          <a:ln w="180000">
            <a:solidFill>
              <a:srgbClr val="FF3333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Differenze principali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3912120" y="4394160"/>
            <a:ext cx="934560" cy="360"/>
          </a:xfrm>
          <a:prstGeom prst="straightConnector1">
            <a:avLst/>
          </a:prstGeom>
          <a:noFill/>
          <a:ln w="1908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31" name="CustomShape 3"/>
          <p:cNvSpPr/>
          <p:nvPr/>
        </p:nvSpPr>
        <p:spPr>
          <a:xfrm>
            <a:off x="1425600" y="2826360"/>
            <a:ext cx="1225440" cy="2840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Calibri"/>
              </a:rPr>
              <a:t>Regole</a:t>
            </a:r>
            <a:endParaRPr/>
          </a:p>
        </p:txBody>
      </p:sp>
      <p:sp>
        <p:nvSpPr>
          <p:cNvPr id="132" name="CustomShape 4"/>
          <p:cNvSpPr/>
          <p:nvPr/>
        </p:nvSpPr>
        <p:spPr>
          <a:xfrm>
            <a:off x="6369840" y="2868480"/>
            <a:ext cx="1234440" cy="269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Calibri"/>
              </a:rPr>
              <a:t>Innovazione</a:t>
            </a:r>
            <a:endParaRPr/>
          </a:p>
        </p:txBody>
      </p:sp>
      <p:sp>
        <p:nvSpPr>
          <p:cNvPr id="133" name="CustomShape 5"/>
          <p:cNvSpPr/>
          <p:nvPr/>
        </p:nvSpPr>
        <p:spPr>
          <a:xfrm>
            <a:off x="1433880" y="3658320"/>
            <a:ext cx="1207440" cy="3128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300" b="1">
                <a:solidFill>
                  <a:srgbClr val="000000"/>
                </a:solidFill>
                <a:latin typeface="Arial"/>
                <a:ea typeface="Calibri"/>
              </a:rPr>
              <a:t>Tradizionale</a:t>
            </a:r>
            <a:endParaRPr/>
          </a:p>
        </p:txBody>
      </p:sp>
      <p:sp>
        <p:nvSpPr>
          <p:cNvPr id="134" name="CustomShape 6"/>
          <p:cNvSpPr/>
          <p:nvPr/>
        </p:nvSpPr>
        <p:spPr>
          <a:xfrm>
            <a:off x="6396480" y="3681000"/>
            <a:ext cx="1207440" cy="3362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600" b="1">
                <a:solidFill>
                  <a:srgbClr val="000000"/>
                </a:solidFill>
                <a:latin typeface="Arial"/>
                <a:ea typeface="Calibri"/>
              </a:rPr>
              <a:t>Agile</a:t>
            </a:r>
            <a:endParaRPr/>
          </a:p>
        </p:txBody>
      </p:sp>
      <p:sp>
        <p:nvSpPr>
          <p:cNvPr id="135" name="CustomShape 7"/>
          <p:cNvSpPr/>
          <p:nvPr/>
        </p:nvSpPr>
        <p:spPr>
          <a:xfrm>
            <a:off x="2683800" y="4234680"/>
            <a:ext cx="1221120" cy="291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Calibri"/>
              </a:rPr>
              <a:t>Strutturato</a:t>
            </a:r>
            <a:endParaRPr/>
          </a:p>
        </p:txBody>
      </p:sp>
      <p:sp>
        <p:nvSpPr>
          <p:cNvPr id="136" name="CustomShape 8"/>
          <p:cNvSpPr/>
          <p:nvPr/>
        </p:nvSpPr>
        <p:spPr>
          <a:xfrm>
            <a:off x="5437800" y="4913640"/>
            <a:ext cx="1215000" cy="2973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400">
                <a:solidFill>
                  <a:srgbClr val="000000"/>
                </a:solidFill>
                <a:latin typeface="Arial"/>
                <a:ea typeface="Calibri"/>
              </a:rPr>
              <a:t>Adattabilità</a:t>
            </a:r>
            <a:endParaRPr/>
          </a:p>
        </p:txBody>
      </p:sp>
      <p:sp>
        <p:nvSpPr>
          <p:cNvPr id="137" name="Line 9"/>
          <p:cNvSpPr/>
          <p:nvPr/>
        </p:nvSpPr>
        <p:spPr>
          <a:xfrm flipV="1">
            <a:off x="2652840" y="3850200"/>
            <a:ext cx="3743280" cy="3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38" name="Line 10"/>
          <p:cNvSpPr/>
          <p:nvPr/>
        </p:nvSpPr>
        <p:spPr>
          <a:xfrm flipV="1">
            <a:off x="2038680" y="3114720"/>
            <a:ext cx="0" cy="54504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</p:sp>
      <p:sp>
        <p:nvSpPr>
          <p:cNvPr id="139" name="Line 11"/>
          <p:cNvSpPr/>
          <p:nvPr/>
        </p:nvSpPr>
        <p:spPr>
          <a:xfrm flipV="1">
            <a:off x="6996240" y="3140280"/>
            <a:ext cx="0" cy="54468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</p:sp>
      <p:sp>
        <p:nvSpPr>
          <p:cNvPr id="140" name="CustomShape 12"/>
          <p:cNvSpPr/>
          <p:nvPr/>
        </p:nvSpPr>
        <p:spPr>
          <a:xfrm>
            <a:off x="2043720" y="4006080"/>
            <a:ext cx="607320" cy="378720"/>
          </a:xfrm>
          <a:prstGeom prst="bentConnector3">
            <a:avLst>
              <a:gd name="adj1" fmla="val 0"/>
            </a:avLst>
          </a:prstGeom>
          <a:noFill/>
          <a:ln w="10080">
            <a:solidFill>
              <a:srgbClr val="000000"/>
            </a:solidFill>
            <a:round/>
          </a:ln>
        </p:spPr>
      </p:sp>
      <p:sp>
        <p:nvSpPr>
          <p:cNvPr id="141" name="CustomShape 13"/>
          <p:cNvSpPr/>
          <p:nvPr/>
        </p:nvSpPr>
        <p:spPr>
          <a:xfrm rot="5400000">
            <a:off x="6324480" y="4356360"/>
            <a:ext cx="1021680" cy="338400"/>
          </a:xfrm>
          <a:prstGeom prst="bentConnector3">
            <a:avLst>
              <a:gd name="adj1" fmla="val 101430"/>
            </a:avLst>
          </a:prstGeom>
          <a:noFill/>
          <a:ln w="10080">
            <a:solidFill>
              <a:srgbClr val="000000"/>
            </a:solidFill>
            <a:round/>
          </a:ln>
        </p:spPr>
      </p:sp>
      <p:sp>
        <p:nvSpPr>
          <p:cNvPr id="142" name="CustomShape 14"/>
          <p:cNvSpPr/>
          <p:nvPr/>
        </p:nvSpPr>
        <p:spPr>
          <a:xfrm flipH="1" flipV="1">
            <a:off x="4431240" y="5075640"/>
            <a:ext cx="1005480" cy="360"/>
          </a:xfrm>
          <a:prstGeom prst="straightConnector1">
            <a:avLst/>
          </a:prstGeom>
          <a:noFill/>
          <a:ln w="19080">
            <a:solidFill>
              <a:srgbClr val="000000"/>
            </a:solidFill>
            <a:round/>
            <a:tailEnd type="arrow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1656000"/>
            <a:ext cx="8854200" cy="496620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Tradizionale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 14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1656000"/>
            <a:ext cx="8854200" cy="49662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Tradizionale</a:t>
            </a:r>
            <a:endParaRPr/>
          </a:p>
        </p:txBody>
      </p:sp>
      <p:graphicFrame>
        <p:nvGraphicFramePr>
          <p:cNvPr id="147" name="Table 2"/>
          <p:cNvGraphicFramePr/>
          <p:nvPr/>
        </p:nvGraphicFramePr>
        <p:xfrm>
          <a:off x="4608000" y="1639080"/>
          <a:ext cx="4396320" cy="4982760"/>
        </p:xfrm>
        <a:graphic>
          <a:graphicData uri="http://schemas.openxmlformats.org/drawingml/2006/table">
            <a:tbl>
              <a:tblPr/>
              <a:tblGrid>
                <a:gridCol w="4396320"/>
              </a:tblGrid>
              <a:tr h="78912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Fortemente strutturato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Centralizzato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Rigido e pianificato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Aderisce ai canoni di legge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Fortemente documentato</a:t>
                      </a:r>
                      <a:endParaRPr/>
                    </a:p>
                  </a:txBody>
                  <a:tcPr/>
                </a:tc>
              </a:tr>
              <a:tr h="83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Unversalmente accettato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Agile</a:t>
            </a:r>
            <a:endParaRPr/>
          </a:p>
        </p:txBody>
      </p:sp>
      <p:pic>
        <p:nvPicPr>
          <p:cNvPr id="149" name="Immagine 148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1656000"/>
            <a:ext cx="8782200" cy="496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80880" y="355680"/>
            <a:ext cx="8379000" cy="105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"/>
              </a:rPr>
              <a:t>Agile</a:t>
            </a:r>
            <a:endParaRPr/>
          </a:p>
        </p:txBody>
      </p:sp>
      <p:pic>
        <p:nvPicPr>
          <p:cNvPr id="151" name="Immagine 150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1656000"/>
            <a:ext cx="8782200" cy="4966200"/>
          </a:xfrm>
          <a:prstGeom prst="rect">
            <a:avLst/>
          </a:prstGeom>
          <a:ln>
            <a:noFill/>
          </a:ln>
        </p:spPr>
      </p:pic>
      <p:graphicFrame>
        <p:nvGraphicFramePr>
          <p:cNvPr id="152" name="Table 2"/>
          <p:cNvGraphicFramePr/>
          <p:nvPr/>
        </p:nvGraphicFramePr>
        <p:xfrm>
          <a:off x="144000" y="1639440"/>
          <a:ext cx="4390560" cy="4982760"/>
        </p:xfrm>
        <a:graphic>
          <a:graphicData uri="http://schemas.openxmlformats.org/drawingml/2006/table">
            <a:tbl>
              <a:tblPr/>
              <a:tblGrid>
                <a:gridCol w="4390560"/>
              </a:tblGrid>
              <a:tr h="78912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Flessibile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Responsabilità condivisa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Adattativo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  <a:ea typeface="Droid Sans Fallback"/>
                        </a:rPr>
                        <a:t>Basato sulla comunicazione</a:t>
                      </a:r>
                      <a:endParaRPr/>
                    </a:p>
                  </a:txBody>
                  <a:tcPr/>
                </a:tc>
              </a:tr>
              <a:tr h="83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Orientato al cliente e al prodotto</a:t>
                      </a:r>
                      <a:endParaRPr/>
                    </a:p>
                  </a:txBody>
                  <a:tcPr/>
                </a:tc>
              </a:tr>
              <a:tr h="83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0060A8"/>
                          </a:solidFill>
                          <a:latin typeface="Arial"/>
                        </a:rPr>
                        <a:t>Cicli di sviluppo rapidi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PresentationFormat>Presentazione su schermo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21</dc:creator>
  <cp:lastModifiedBy>Windows User</cp:lastModifiedBy>
  <cp:revision>1</cp:revision>
  <dcterms:modified xsi:type="dcterms:W3CDTF">2016-06-19T12:10:33Z</dcterms:modified>
</cp:coreProperties>
</file>